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9FD608C7-5C1D-4645-A47F-FE1FA45B1890}" type="datetimeFigureOut">
              <a:rPr lang="en-US" smtClean="0"/>
              <a:t>4/16/14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A923F0CE-EBCF-CF47-A475-C8AD7A0951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92" y="89646"/>
            <a:ext cx="8653023" cy="2833677"/>
          </a:xfrm>
        </p:spPr>
        <p:txBody>
          <a:bodyPr/>
          <a:lstStyle/>
          <a:p>
            <a:r>
              <a:rPr lang="en-US" dirty="0" smtClean="0"/>
              <a:t>Democratic Republic of the Congo in the Modern Era: </a:t>
            </a:r>
            <a:br>
              <a:rPr lang="en-US" dirty="0" smtClean="0"/>
            </a:br>
            <a:r>
              <a:rPr lang="en-US" dirty="0" smtClean="0"/>
              <a:t>A Literary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42" y="2923323"/>
            <a:ext cx="2277540" cy="34976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061" y="3155655"/>
            <a:ext cx="3627361" cy="272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4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510553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Answer the following questions about </a:t>
            </a:r>
            <a:r>
              <a:rPr lang="en-US" sz="3200" dirty="0" err="1" smtClean="0"/>
              <a:t>Mabanckou’s</a:t>
            </a:r>
            <a:r>
              <a:rPr lang="en-US" sz="3200" dirty="0" smtClean="0"/>
              <a:t> </a:t>
            </a:r>
            <a:r>
              <a:rPr lang="en-US" sz="3200" i="1" dirty="0" smtClean="0"/>
              <a:t>Tomorrow I’ll be Twenty </a:t>
            </a:r>
            <a:r>
              <a:rPr lang="en-US" sz="3200" dirty="0" smtClean="0"/>
              <a:t>in your notes: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4571" y="1773708"/>
            <a:ext cx="8163836" cy="4776917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en-US" sz="2800" b="1" dirty="0" smtClean="0"/>
              <a:t>What is the relationship between </a:t>
            </a:r>
            <a:r>
              <a:rPr lang="en-US" sz="2800" b="1" dirty="0" err="1" smtClean="0"/>
              <a:t>maman</a:t>
            </a:r>
            <a:r>
              <a:rPr lang="en-US" sz="2800" b="1" dirty="0" smtClean="0"/>
              <a:t> Martine and Michel?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+mj-lt"/>
              <a:buAutoNum type="arabicParenR"/>
            </a:pPr>
            <a:r>
              <a:rPr lang="en-US" sz="2800" b="1" dirty="0" smtClean="0"/>
              <a:t>Who is Roger le Prince? What does he do to stir up controversy in </a:t>
            </a:r>
            <a:r>
              <a:rPr lang="en-US" sz="2800" b="1" dirty="0" err="1" smtClean="0"/>
              <a:t>Kinkosso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400" b="1" dirty="0" smtClean="0"/>
          </a:p>
          <a:p>
            <a:pPr>
              <a:buFont typeface="+mj-lt"/>
              <a:buAutoNum type="arabicParenR"/>
            </a:pPr>
            <a:r>
              <a:rPr lang="en-US" sz="2800" b="1" dirty="0" smtClean="0"/>
              <a:t>How do Roger le Prince and </a:t>
            </a:r>
            <a:r>
              <a:rPr lang="en-US" sz="2800" b="1" dirty="0" err="1" smtClean="0"/>
              <a:t>maman</a:t>
            </a:r>
            <a:r>
              <a:rPr lang="en-US" sz="2800" b="1" dirty="0" smtClean="0"/>
              <a:t> Martine meet?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775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9805"/>
            <a:ext cx="7583488" cy="862784"/>
          </a:xfrm>
        </p:spPr>
        <p:txBody>
          <a:bodyPr/>
          <a:lstStyle/>
          <a:p>
            <a:r>
              <a:rPr lang="en-US" dirty="0" smtClean="0"/>
              <a:t>Modern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88" y="932589"/>
            <a:ext cx="8672659" cy="5625352"/>
          </a:xfrm>
        </p:spPr>
        <p:txBody>
          <a:bodyPr>
            <a:noAutofit/>
          </a:bodyPr>
          <a:lstStyle/>
          <a:p>
            <a:r>
              <a:rPr lang="en-US" sz="2700" b="1" dirty="0" smtClean="0"/>
              <a:t>1850s-1890s: Arab slave raids destabilized the region and Efé lifestyle </a:t>
            </a:r>
            <a:r>
              <a:rPr lang="en-US" sz="27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700" b="1" dirty="0" smtClean="0"/>
              <a:t>new trade routes, crops, firearms, huts </a:t>
            </a:r>
          </a:p>
          <a:p>
            <a:r>
              <a:rPr lang="en-US" sz="2700" b="1" dirty="0" smtClean="0"/>
              <a:t>1908: Belgian Congo -</a:t>
            </a:r>
            <a:r>
              <a:rPr lang="en-US" sz="2700" b="1" dirty="0" smtClean="0">
                <a:sym typeface="Wingdings"/>
              </a:rPr>
              <a:t> appointed chiefs, commissioned road construction, relocated population, new crops</a:t>
            </a:r>
          </a:p>
          <a:p>
            <a:r>
              <a:rPr lang="en-US" sz="2700" b="1" dirty="0" smtClean="0">
                <a:sym typeface="Wingdings"/>
              </a:rPr>
              <a:t>1960: independence– decay of </a:t>
            </a:r>
            <a:r>
              <a:rPr lang="en-US" sz="2700" b="1" dirty="0" err="1" smtClean="0">
                <a:sym typeface="Wingdings"/>
              </a:rPr>
              <a:t>Ituri</a:t>
            </a:r>
            <a:r>
              <a:rPr lang="en-US" sz="2700" b="1" dirty="0" smtClean="0">
                <a:sym typeface="Wingdings"/>
              </a:rPr>
              <a:t> Forest and roads under dictatorship of Mobutu</a:t>
            </a:r>
          </a:p>
          <a:p>
            <a:r>
              <a:rPr lang="en-US" sz="2700" b="1" dirty="0" smtClean="0">
                <a:sym typeface="Wingdings"/>
              </a:rPr>
              <a:t>1997: death of Mobutu </a:t>
            </a:r>
            <a:r>
              <a:rPr lang="en-US" sz="27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700" b="1" dirty="0" smtClean="0">
                <a:sym typeface="Wingdings"/>
              </a:rPr>
              <a:t>civil wars, militias </a:t>
            </a:r>
          </a:p>
          <a:p>
            <a:r>
              <a:rPr lang="en-US" sz="2700" b="1" dirty="0" smtClean="0"/>
              <a:t>2005: Josef Kabila democratically elected – “flawed”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6220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248820"/>
            <a:ext cx="889000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We’re sitting outside the front door. </a:t>
            </a:r>
            <a:r>
              <a:rPr lang="en-US" sz="2700" b="1" u="sng" dirty="0" err="1">
                <a:solidFill>
                  <a:schemeClr val="bg1"/>
                </a:solidFill>
              </a:rPr>
              <a:t>Maman</a:t>
            </a:r>
            <a:r>
              <a:rPr lang="en-US" sz="2700" b="1" u="sng" dirty="0">
                <a:solidFill>
                  <a:schemeClr val="bg1"/>
                </a:solidFill>
              </a:rPr>
              <a:t> Martine </a:t>
            </a:r>
            <a:r>
              <a:rPr lang="en-US" sz="2700" b="1" dirty="0">
                <a:solidFill>
                  <a:schemeClr val="bg1"/>
                </a:solidFill>
              </a:rPr>
              <a:t>is scaling the fish we’re going to eat this evening when everyone’s here. It doesn’t matter if it’s not beef and beans. I eat everything here, and I pretend I like everything. </a:t>
            </a:r>
            <a:r>
              <a:rPr lang="en-US" sz="2700" b="1" u="sng" dirty="0">
                <a:solidFill>
                  <a:schemeClr val="bg1"/>
                </a:solidFill>
              </a:rPr>
              <a:t>I can be fussy with </a:t>
            </a:r>
            <a:r>
              <a:rPr lang="en-US" sz="2700" b="1" u="sng" dirty="0" err="1">
                <a:solidFill>
                  <a:schemeClr val="bg1"/>
                </a:solidFill>
              </a:rPr>
              <a:t>maman</a:t>
            </a:r>
            <a:r>
              <a:rPr lang="en-US" sz="2700" b="1" u="sng" dirty="0">
                <a:solidFill>
                  <a:schemeClr val="bg1"/>
                </a:solidFill>
              </a:rPr>
              <a:t> Pauline but not with </a:t>
            </a:r>
            <a:r>
              <a:rPr lang="en-US" sz="2700" b="1" u="sng" dirty="0" err="1">
                <a:solidFill>
                  <a:schemeClr val="bg1"/>
                </a:solidFill>
              </a:rPr>
              <a:t>maman</a:t>
            </a:r>
            <a:r>
              <a:rPr lang="en-US" sz="2700" b="1" u="sng" dirty="0">
                <a:solidFill>
                  <a:schemeClr val="bg1"/>
                </a:solidFill>
              </a:rPr>
              <a:t> Martine</a:t>
            </a:r>
            <a:r>
              <a:rPr lang="en-US" sz="2700" b="1" dirty="0">
                <a:solidFill>
                  <a:schemeClr val="bg1"/>
                </a:solidFill>
              </a:rPr>
              <a:t>, it would really upset her</a:t>
            </a:r>
            <a:r>
              <a:rPr lang="en-US" sz="2700" b="1" dirty="0" smtClean="0">
                <a:solidFill>
                  <a:schemeClr val="bg1"/>
                </a:solidFill>
              </a:rPr>
              <a:t>.</a:t>
            </a:r>
          </a:p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2700" b="1" u="sng" dirty="0">
                <a:solidFill>
                  <a:schemeClr val="bg1"/>
                </a:solidFill>
              </a:rPr>
              <a:t>At home there’s only </a:t>
            </a:r>
            <a:r>
              <a:rPr lang="en-US" sz="2700" b="1" u="sng" dirty="0" err="1">
                <a:solidFill>
                  <a:schemeClr val="bg1"/>
                </a:solidFill>
              </a:rPr>
              <a:t>Mbombie</a:t>
            </a:r>
            <a:r>
              <a:rPr lang="en-US" sz="2700" b="1" u="sng" dirty="0">
                <a:solidFill>
                  <a:schemeClr val="bg1"/>
                </a:solidFill>
              </a:rPr>
              <a:t>, </a:t>
            </a:r>
            <a:r>
              <a:rPr lang="en-US" sz="2700" b="1" u="sng" dirty="0" err="1">
                <a:solidFill>
                  <a:schemeClr val="bg1"/>
                </a:solidFill>
              </a:rPr>
              <a:t>Maximilien</a:t>
            </a:r>
            <a:r>
              <a:rPr lang="en-US" sz="2700" b="1" u="sng" dirty="0">
                <a:solidFill>
                  <a:schemeClr val="bg1"/>
                </a:solidFill>
              </a:rPr>
              <a:t> and little </a:t>
            </a:r>
            <a:r>
              <a:rPr lang="en-US" sz="2700" b="1" u="sng" dirty="0" err="1">
                <a:solidFill>
                  <a:schemeClr val="bg1"/>
                </a:solidFill>
              </a:rPr>
              <a:t>Félicienne</a:t>
            </a:r>
            <a:r>
              <a:rPr lang="en-US" sz="2700" b="1" dirty="0">
                <a:solidFill>
                  <a:schemeClr val="bg1"/>
                </a:solidFill>
              </a:rPr>
              <a:t>, who’s just pissed on me when I was being really kind and giving her her bottle. I don’t know where the </a:t>
            </a:r>
            <a:r>
              <a:rPr lang="en-US" sz="2700" b="1" u="sng" dirty="0">
                <a:solidFill>
                  <a:schemeClr val="bg1"/>
                </a:solidFill>
              </a:rPr>
              <a:t>other children </a:t>
            </a:r>
            <a:r>
              <a:rPr lang="en-US" sz="2700" b="1" dirty="0">
                <a:solidFill>
                  <a:schemeClr val="bg1"/>
                </a:solidFill>
              </a:rPr>
              <a:t>have gone. </a:t>
            </a:r>
            <a:r>
              <a:rPr lang="en-US" sz="2700" b="1" u="sng" dirty="0" err="1">
                <a:solidFill>
                  <a:schemeClr val="bg1"/>
                </a:solidFill>
              </a:rPr>
              <a:t>Yaya</a:t>
            </a:r>
            <a:r>
              <a:rPr lang="en-US" sz="2700" b="1" u="sng" dirty="0">
                <a:solidFill>
                  <a:schemeClr val="bg1"/>
                </a:solidFill>
              </a:rPr>
              <a:t> Gaston</a:t>
            </a:r>
            <a:r>
              <a:rPr lang="en-US" sz="2700" b="1" dirty="0">
                <a:solidFill>
                  <a:schemeClr val="bg1"/>
                </a:solidFill>
              </a:rPr>
              <a:t> left early this morning for the port, and </a:t>
            </a:r>
            <a:r>
              <a:rPr lang="en-US" sz="2700" b="1" u="sng" dirty="0">
                <a:solidFill>
                  <a:schemeClr val="bg1"/>
                </a:solidFill>
              </a:rPr>
              <a:t>papa Roger</a:t>
            </a:r>
            <a:r>
              <a:rPr lang="en-US" sz="2700" b="1" dirty="0">
                <a:solidFill>
                  <a:schemeClr val="bg1"/>
                </a:solidFill>
              </a:rPr>
              <a:t> won’t get back till sundown. My </a:t>
            </a:r>
            <a:r>
              <a:rPr lang="en-US" sz="2700" b="1" u="sng" dirty="0">
                <a:solidFill>
                  <a:schemeClr val="bg1"/>
                </a:solidFill>
              </a:rPr>
              <a:t>other brothers and sisters</a:t>
            </a:r>
            <a:r>
              <a:rPr lang="en-US" sz="2700" b="1" dirty="0">
                <a:solidFill>
                  <a:schemeClr val="bg1"/>
                </a:solidFill>
              </a:rPr>
              <a:t> ought to be here too, because it’s the end of year holiday.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60136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647"/>
            <a:ext cx="9143999" cy="1143000"/>
          </a:xfrm>
        </p:spPr>
        <p:txBody>
          <a:bodyPr/>
          <a:lstStyle/>
          <a:p>
            <a:r>
              <a:rPr lang="en-US" sz="4000" i="1" dirty="0" smtClean="0"/>
              <a:t>Tomorrow I’ll Be Twenty </a:t>
            </a:r>
            <a:r>
              <a:rPr lang="en-US" sz="4000" dirty="0" smtClean="0"/>
              <a:t>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169" y="1232647"/>
            <a:ext cx="8437468" cy="54494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Sit in with your number groups and form a circle with your desks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Analyze the 4 passages from Tomorrow I’ll Be Twenty according to steps A, B, and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Discuss the final discussion question and take notes on the highlights of your discussion</a:t>
            </a:r>
          </a:p>
          <a:p>
            <a:pPr marL="0" indent="0" algn="ctr">
              <a:buNone/>
            </a:pPr>
            <a:r>
              <a:rPr lang="en-US" sz="3200" b="1" dirty="0" smtClean="0"/>
              <a:t>*Pay attention to your letter roles*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4033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320636"/>
            <a:ext cx="8763000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‘These old men are afraid they’ll look stupid, </a:t>
            </a:r>
            <a:r>
              <a:rPr lang="en-US" sz="3200" b="1" u="sng" dirty="0">
                <a:solidFill>
                  <a:srgbClr val="FFFFFF"/>
                </a:solidFill>
              </a:rPr>
              <a:t>no dancer from this village has ever gone higher than ten </a:t>
            </a:r>
            <a:r>
              <a:rPr lang="en-US" sz="3200" b="1" u="sng" dirty="0" err="1">
                <a:solidFill>
                  <a:srgbClr val="FFFFFF"/>
                </a:solidFill>
              </a:rPr>
              <a:t>centimetres</a:t>
            </a:r>
            <a:r>
              <a:rPr lang="en-US" sz="3200" b="1" dirty="0">
                <a:solidFill>
                  <a:srgbClr val="FFFFFF"/>
                </a:solidFill>
              </a:rPr>
              <a:t>, even though the levitation dance first started here in </a:t>
            </a:r>
            <a:r>
              <a:rPr lang="en-US" sz="3200" b="1" dirty="0" err="1">
                <a:solidFill>
                  <a:srgbClr val="FFFFFF"/>
                </a:solidFill>
              </a:rPr>
              <a:t>Kinkosso</a:t>
            </a:r>
            <a:r>
              <a:rPr lang="en-US" sz="3200" b="1" dirty="0">
                <a:solidFill>
                  <a:srgbClr val="FFFFFF"/>
                </a:solidFill>
              </a:rPr>
              <a:t>. </a:t>
            </a:r>
            <a:r>
              <a:rPr lang="en-US" sz="3200" b="1" u="sng" dirty="0">
                <a:solidFill>
                  <a:srgbClr val="FFFFFF"/>
                </a:solidFill>
              </a:rPr>
              <a:t>We won’t be influenced by a handful of old goats who fancy themselves the guardians of tradition. We’ve learned their technique, we’ve mastered it</a:t>
            </a:r>
            <a:r>
              <a:rPr lang="en-US" sz="3200" b="1" dirty="0">
                <a:solidFill>
                  <a:srgbClr val="FFFFFF"/>
                </a:solidFill>
              </a:rPr>
              <a:t>, and now we’re the best in the region. And tonight we’ll prove it again, so get yourselves ready and don’t lose heart. You beat your tam-tams, as usual, and I’ll look after the rest.’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</TotalTime>
  <Words>437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Democratic Republic of the Congo in the Modern Era:  A Literary Analysis</vt:lpstr>
      <vt:lpstr>Answer the following questions about Mabanckou’s Tomorrow I’ll be Twenty in your notes:</vt:lpstr>
      <vt:lpstr>Modern Era</vt:lpstr>
      <vt:lpstr>PowerPoint Presentation</vt:lpstr>
      <vt:lpstr>Tomorrow I’ll Be Twenty Analysis</vt:lpstr>
      <vt:lpstr>PowerPoint Presentation</vt:lpstr>
    </vt:vector>
  </TitlesOfParts>
  <Company>Haverford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Democratic Republic of the Congo in the Modern Era:  A Literary Analysis</dc:title>
  <dc:creator>Emily Lipman</dc:creator>
  <cp:lastModifiedBy>Emily Lipman</cp:lastModifiedBy>
  <cp:revision>1</cp:revision>
  <dcterms:created xsi:type="dcterms:W3CDTF">2014-04-06T18:32:45Z</dcterms:created>
  <dcterms:modified xsi:type="dcterms:W3CDTF">2014-04-16T23:29:38Z</dcterms:modified>
</cp:coreProperties>
</file>