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CF19C55-4B04-D244-BBAA-AD4553DE36A7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728EF1B-CDDD-EC4E-B57A-213C23DDB8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4696"/>
            <a:ext cx="9144000" cy="2132089"/>
          </a:xfrm>
        </p:spPr>
        <p:txBody>
          <a:bodyPr/>
          <a:lstStyle/>
          <a:p>
            <a:r>
              <a:rPr lang="en-US" sz="5400" dirty="0" smtClean="0"/>
              <a:t>From Aksu</a:t>
            </a:r>
            <a:r>
              <a:rPr lang="en-US" sz="5400" dirty="0" smtClean="0"/>
              <a:t>m to Ethiopia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54" y="4110649"/>
            <a:ext cx="3659992" cy="2534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02" y="1517588"/>
            <a:ext cx="2678539" cy="3655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908" y="1517588"/>
            <a:ext cx="4098264" cy="20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3" y="246452"/>
            <a:ext cx="9144000" cy="134639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Take out The Guardian article and the 3 homework questions and discuss your answers with a partner (1s and 3s, 2s and 4s)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68" y="1740158"/>
            <a:ext cx="8397599" cy="5307808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US" sz="2800" b="1" dirty="0">
                <a:effectLst/>
              </a:rPr>
              <a:t>What is the history of the relationship between Italy and Ethiopia?</a:t>
            </a:r>
          </a:p>
          <a:p>
            <a:pPr lvl="0">
              <a:buFont typeface="+mj-lt"/>
              <a:buAutoNum type="arabicPeriod"/>
            </a:pPr>
            <a:r>
              <a:rPr lang="en-US" sz="2800" b="1" dirty="0">
                <a:effectLst/>
              </a:rPr>
              <a:t>What is the meaning and significance of the term </a:t>
            </a:r>
            <a:r>
              <a:rPr lang="en-US" sz="2800" b="1" i="1" dirty="0" err="1">
                <a:effectLst/>
              </a:rPr>
              <a:t>Italiana</a:t>
            </a:r>
            <a:r>
              <a:rPr lang="en-US" sz="2800" b="1" i="1" dirty="0">
                <a:effectLst/>
              </a:rPr>
              <a:t> </a:t>
            </a:r>
            <a:r>
              <a:rPr lang="en-US" sz="2800" b="1" i="1" dirty="0" err="1">
                <a:effectLst/>
              </a:rPr>
              <a:t>brava</a:t>
            </a:r>
            <a:r>
              <a:rPr lang="en-US" sz="2800" b="1" i="1" dirty="0">
                <a:effectLst/>
              </a:rPr>
              <a:t> </a:t>
            </a:r>
            <a:r>
              <a:rPr lang="en-US" sz="2800" b="1" i="1" dirty="0" err="1">
                <a:effectLst/>
              </a:rPr>
              <a:t>gente</a:t>
            </a:r>
            <a:r>
              <a:rPr lang="en-US" sz="2800" b="1" dirty="0">
                <a:effectLst/>
              </a:rPr>
              <a:t>? What contradictions does </a:t>
            </a:r>
            <a:r>
              <a:rPr lang="en-US" sz="2800" b="1" dirty="0" err="1">
                <a:effectLst/>
              </a:rPr>
              <a:t>Maaza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Mengiste</a:t>
            </a:r>
            <a:r>
              <a:rPr lang="en-US" sz="2800" b="1" dirty="0">
                <a:effectLst/>
              </a:rPr>
              <a:t> bring to light about this stereotype?</a:t>
            </a:r>
          </a:p>
          <a:p>
            <a:pPr lvl="0">
              <a:buFont typeface="+mj-lt"/>
              <a:buAutoNum type="arabicPeriod"/>
            </a:pPr>
            <a:r>
              <a:rPr lang="en-US" sz="2800" b="1" dirty="0">
                <a:effectLst/>
              </a:rPr>
              <a:t>How does </a:t>
            </a:r>
            <a:r>
              <a:rPr lang="en-US" sz="2800" b="1" dirty="0" err="1">
                <a:effectLst/>
              </a:rPr>
              <a:t>Mengiste</a:t>
            </a:r>
            <a:r>
              <a:rPr lang="en-US" sz="2800" b="1" dirty="0">
                <a:effectLst/>
              </a:rPr>
              <a:t> describe Italy confrontation with their past relations with Ethiopia? How are Italy and the Italian people dealing with this history?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3821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13816"/>
            <a:ext cx="7583488" cy="1143000"/>
          </a:xfrm>
        </p:spPr>
        <p:txBody>
          <a:bodyPr/>
          <a:lstStyle/>
          <a:p>
            <a:r>
              <a:rPr lang="en-US" dirty="0" err="1" smtClean="0"/>
              <a:t>Maaza</a:t>
            </a:r>
            <a:r>
              <a:rPr lang="en-US" dirty="0" smtClean="0"/>
              <a:t> </a:t>
            </a:r>
            <a:r>
              <a:rPr lang="en-US" dirty="0" err="1" smtClean="0"/>
              <a:t>Mengiste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6431" y="928935"/>
            <a:ext cx="4795920" cy="563048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700" b="1" dirty="0" smtClean="0"/>
              <a:t>Ethiopian-American writer, documentarian, and human rights activist</a:t>
            </a:r>
          </a:p>
          <a:p>
            <a:pPr>
              <a:spcBef>
                <a:spcPts val="800"/>
              </a:spcBef>
            </a:pPr>
            <a:r>
              <a:rPr lang="en-US" sz="2700" b="1" dirty="0" smtClean="0"/>
              <a:t>Born in Addis Ababa, Ethiopia</a:t>
            </a:r>
          </a:p>
          <a:p>
            <a:pPr>
              <a:spcBef>
                <a:spcPts val="800"/>
              </a:spcBef>
            </a:pPr>
            <a:r>
              <a:rPr lang="en-US" sz="2700" b="1" dirty="0" smtClean="0"/>
              <a:t>Lived in Nigeria, Kenya and  the US</a:t>
            </a:r>
          </a:p>
          <a:p>
            <a:pPr>
              <a:spcBef>
                <a:spcPts val="800"/>
              </a:spcBef>
            </a:pPr>
            <a:r>
              <a:rPr lang="en-US" sz="2700" b="1" i="1" dirty="0" smtClean="0"/>
              <a:t>Beneath the Lion’s Gaze </a:t>
            </a:r>
            <a:r>
              <a:rPr lang="en-US" sz="2700" b="1" dirty="0" smtClean="0"/>
              <a:t>(2010): award winning novel about Ethiopia in the 1970s and the controversy surrounding the death of Haile Selassie</a:t>
            </a:r>
            <a:endParaRPr lang="en-US" sz="27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919" r="7919"/>
          <a:stretch>
            <a:fillRect/>
          </a:stretch>
        </p:blipFill>
        <p:spPr>
          <a:xfrm>
            <a:off x="5387975" y="1497013"/>
            <a:ext cx="3529013" cy="4360862"/>
          </a:xfrm>
        </p:spPr>
      </p:pic>
    </p:spTree>
    <p:extLst>
      <p:ext uri="{BB962C8B-B14F-4D97-AF65-F5344CB8AC3E}">
        <p14:creationId xmlns:p14="http://schemas.microsoft.com/office/powerpoint/2010/main" val="64440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2" y="89647"/>
            <a:ext cx="89544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Kingdom of Aksum </a:t>
            </a:r>
            <a:br>
              <a:rPr lang="en-US" dirty="0" smtClean="0"/>
            </a:br>
            <a:r>
              <a:rPr lang="en-US" sz="4000" dirty="0" smtClean="0"/>
              <a:t>(1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-7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Centuries)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393" b="25393"/>
          <a:stretch>
            <a:fillRect/>
          </a:stretch>
        </p:blipFill>
        <p:spPr>
          <a:xfrm>
            <a:off x="189562" y="1375557"/>
            <a:ext cx="7232650" cy="4291013"/>
          </a:xfrm>
        </p:spPr>
      </p:pic>
      <p:sp>
        <p:nvSpPr>
          <p:cNvPr id="5" name="TextBox 4"/>
          <p:cNvSpPr txBox="1"/>
          <p:nvPr/>
        </p:nvSpPr>
        <p:spPr>
          <a:xfrm>
            <a:off x="1554409" y="5820058"/>
            <a:ext cx="5839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Northern Ethiopia and Eritrea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41" y="3339530"/>
            <a:ext cx="2104382" cy="2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9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of Aksum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57" y="1005154"/>
            <a:ext cx="6497643" cy="465856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700" b="1" dirty="0" smtClean="0"/>
              <a:t>Natural resources: timber, water sources, fertile soil, pastures </a:t>
            </a:r>
            <a:r>
              <a:rPr lang="en-US" sz="2700" b="1" dirty="0" smtClean="0">
                <a:solidFill>
                  <a:srgbClr val="FFFFFF"/>
                </a:solidFill>
              </a:rPr>
              <a:t>(cattle), grains (</a:t>
            </a:r>
            <a:r>
              <a:rPr lang="en-US" sz="2700" b="1" dirty="0" err="1" smtClean="0">
                <a:solidFill>
                  <a:srgbClr val="FFFFFF"/>
                </a:solidFill>
              </a:rPr>
              <a:t>teff</a:t>
            </a:r>
            <a:r>
              <a:rPr lang="en-US" sz="2700" b="1" dirty="0" smtClean="0">
                <a:solidFill>
                  <a:srgbClr val="FFFFFF"/>
                </a:solidFill>
              </a:rPr>
              <a:t>)</a:t>
            </a:r>
          </a:p>
          <a:p>
            <a:pPr>
              <a:spcBef>
                <a:spcPts val="800"/>
              </a:spcBef>
            </a:pPr>
            <a:r>
              <a:rPr lang="en-US" sz="2700" b="1" dirty="0" smtClean="0"/>
              <a:t>Social Structure: Hierarchical – King (ex: </a:t>
            </a:r>
            <a:r>
              <a:rPr lang="en-US" sz="2700" b="1" dirty="0" err="1" smtClean="0"/>
              <a:t>Ezana</a:t>
            </a:r>
            <a:r>
              <a:rPr lang="en-US" sz="2700" b="1" dirty="0" smtClean="0"/>
              <a:t>, c.321-360), nobles, priests, traders, craftsmen, farmers</a:t>
            </a:r>
          </a:p>
          <a:p>
            <a:pPr>
              <a:spcBef>
                <a:spcPts val="800"/>
              </a:spcBef>
            </a:pPr>
            <a:r>
              <a:rPr lang="en-US" sz="2700" b="1" dirty="0" smtClean="0"/>
              <a:t>Cities: Aksum (capital), </a:t>
            </a:r>
            <a:r>
              <a:rPr lang="en-US" sz="2700" b="1" dirty="0" err="1" smtClean="0"/>
              <a:t>Adulis</a:t>
            </a:r>
            <a:r>
              <a:rPr lang="en-US" sz="2700" b="1" dirty="0" smtClean="0"/>
              <a:t> (trade city)</a:t>
            </a:r>
          </a:p>
          <a:p>
            <a:pPr>
              <a:spcBef>
                <a:spcPts val="800"/>
              </a:spcBef>
            </a:pPr>
            <a:r>
              <a:rPr lang="en-US" sz="2700" b="1" dirty="0" smtClean="0"/>
              <a:t>Trade: South Arabia and Roman Empire</a:t>
            </a:r>
          </a:p>
          <a:p>
            <a:pPr>
              <a:spcBef>
                <a:spcPts val="800"/>
              </a:spcBef>
            </a:pPr>
            <a:r>
              <a:rPr lang="en-US" sz="2700" b="1" dirty="0" smtClean="0"/>
              <a:t>Religion: Indigenous religion </a:t>
            </a:r>
            <a:r>
              <a:rPr lang="en-US" sz="27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700" b="1" dirty="0" smtClean="0">
                <a:sym typeface="Wingdings"/>
              </a:rPr>
              <a:t>Judaism, Christianity, Islam</a:t>
            </a:r>
            <a:endParaRPr lang="en-US" sz="27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1005154"/>
            <a:ext cx="2324100" cy="3948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23" y="5110529"/>
            <a:ext cx="3137614" cy="15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2" y="89646"/>
            <a:ext cx="8795680" cy="13701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Kingdom of Aksum in the British Museum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05" y="1600200"/>
            <a:ext cx="8075344" cy="4959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/>
              <a:t>In your letter groups:</a:t>
            </a:r>
          </a:p>
          <a:p>
            <a:pPr>
              <a:buFont typeface="+mj-lt"/>
              <a:buAutoNum type="arabicPeriod"/>
            </a:pPr>
            <a:r>
              <a:rPr lang="en-US" sz="3000" b="1" dirty="0" smtClean="0"/>
              <a:t>Analyze the Aksum artifacts and read the accompanying descriptions provided by the British Museum</a:t>
            </a:r>
          </a:p>
          <a:p>
            <a:pPr>
              <a:buFont typeface="+mj-lt"/>
              <a:buAutoNum type="arabicPeriod"/>
            </a:pPr>
            <a:r>
              <a:rPr lang="en-US" sz="3000" b="1" dirty="0" smtClean="0"/>
              <a:t>On a separate piece of paper, answer the questions or complete the tasks related to your groups assigned aspect of the Kingdom of Aksum (trade, religion, monarchy, or domestic life)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8657050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Macintosh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Summer</vt:lpstr>
      <vt:lpstr>From Aksum to Ethiopia</vt:lpstr>
      <vt:lpstr>Take out The Guardian article and the 3 homework questions and discuss your answers with a partner (1s and 3s, 2s and 4s)</vt:lpstr>
      <vt:lpstr>Maaza Mengiste</vt:lpstr>
      <vt:lpstr>Kingdom of Aksum  (1st-7th Centuries)</vt:lpstr>
      <vt:lpstr>Kingdom of Aksum</vt:lpstr>
      <vt:lpstr>The Kingdom of Aksum in the British Museum </vt:lpstr>
    </vt:vector>
  </TitlesOfParts>
  <Company>Haverford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Aksum to Ethiopia</dc:title>
  <dc:creator>Emily Lipman</dc:creator>
  <cp:lastModifiedBy>Emily Lipman</cp:lastModifiedBy>
  <cp:revision>1</cp:revision>
  <dcterms:created xsi:type="dcterms:W3CDTF">2014-04-06T18:34:23Z</dcterms:created>
  <dcterms:modified xsi:type="dcterms:W3CDTF">2014-04-06T18:35:00Z</dcterms:modified>
</cp:coreProperties>
</file>