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7" d="100"/>
          <a:sy n="67" d="100"/>
        </p:scale>
        <p:origin x="-110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01318D-B602-3F44-B9EA-C4A98AE0210C}" type="datetimeFigureOut">
              <a:rPr lang="en-US" smtClean="0"/>
              <a:t>4/22/14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4E4439-9E2F-DC46-8685-67B0D57C193B}" type="slidenum">
              <a:rPr lang="en-US" smtClean="0"/>
              <a:t>‹#›</a:t>
            </a:fld>
            <a:endParaRPr lang="en-US"/>
          </a:p>
        </p:txBody>
      </p:sp>
    </p:spTree>
    <p:extLst>
      <p:ext uri="{BB962C8B-B14F-4D97-AF65-F5344CB8AC3E}">
        <p14:creationId xmlns:p14="http://schemas.microsoft.com/office/powerpoint/2010/main" val="37605933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580DB-A552-2641-B3EB-B9B16D5307AA}" type="slidenum">
              <a:rPr lang="en-US" smtClean="0"/>
              <a:t>1</a:t>
            </a:fld>
            <a:endParaRPr lang="en-US"/>
          </a:p>
        </p:txBody>
      </p:sp>
    </p:spTree>
    <p:extLst>
      <p:ext uri="{BB962C8B-B14F-4D97-AF65-F5344CB8AC3E}">
        <p14:creationId xmlns:p14="http://schemas.microsoft.com/office/powerpoint/2010/main" val="4286656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The reason</a:t>
            </a:r>
            <a:r>
              <a:rPr lang="en-US" sz="1600" baseline="0" dirty="0" smtClean="0"/>
              <a:t> I wanted to start with this question today is because a society’s education system reflects their values and ideals. At its core, the purpose of an education system is to groom children in a society to become ideal functioning adult members of society.  Later on in class we will be exploring the effects of humanism on the education system of the Renaissance, and explore whether or not our education system is still effected by this movement.</a:t>
            </a:r>
            <a:endParaRPr lang="en-US" sz="1600" dirty="0"/>
          </a:p>
        </p:txBody>
      </p:sp>
      <p:sp>
        <p:nvSpPr>
          <p:cNvPr id="4" name="Slide Number Placeholder 3"/>
          <p:cNvSpPr>
            <a:spLocks noGrp="1"/>
          </p:cNvSpPr>
          <p:nvPr>
            <p:ph type="sldNum" sz="quarter" idx="10"/>
          </p:nvPr>
        </p:nvSpPr>
        <p:spPr/>
        <p:txBody>
          <a:bodyPr/>
          <a:lstStyle/>
          <a:p>
            <a:fld id="{D8A580DB-A552-2641-B3EB-B9B16D5307AA}" type="slidenum">
              <a:rPr lang="en-US" smtClean="0"/>
              <a:t>2</a:t>
            </a:fld>
            <a:endParaRPr lang="en-US"/>
          </a:p>
        </p:txBody>
      </p:sp>
    </p:spTree>
    <p:extLst>
      <p:ext uri="{BB962C8B-B14F-4D97-AF65-F5344CB8AC3E}">
        <p14:creationId xmlns:p14="http://schemas.microsoft.com/office/powerpoint/2010/main" val="1529451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Speaking</a:t>
            </a:r>
            <a:r>
              <a:rPr lang="en-US" baseline="0" dirty="0" smtClean="0"/>
              <a:t> of learning – Humanism and the renewed focus on the individual revived the focus on a classical Greek education (the Byzantines also attempted to model their education off of the Greek classic, we looked at it in class)</a:t>
            </a:r>
          </a:p>
          <a:p>
            <a:endParaRPr lang="en-US" baseline="0" dirty="0" smtClean="0"/>
          </a:p>
          <a:p>
            <a:r>
              <a:rPr lang="en-US" baseline="0" dirty="0" smtClean="0"/>
              <a:t>Painting of Castiglione by Raphael </a:t>
            </a:r>
            <a:endParaRPr lang="en-US" dirty="0"/>
          </a:p>
        </p:txBody>
      </p:sp>
      <p:sp>
        <p:nvSpPr>
          <p:cNvPr id="4" name="Slide Number Placeholder 3"/>
          <p:cNvSpPr>
            <a:spLocks noGrp="1"/>
          </p:cNvSpPr>
          <p:nvPr>
            <p:ph type="sldNum" sz="quarter" idx="10"/>
          </p:nvPr>
        </p:nvSpPr>
        <p:spPr/>
        <p:txBody>
          <a:bodyPr/>
          <a:lstStyle/>
          <a:p>
            <a:fld id="{D8A580DB-A552-2641-B3EB-B9B16D5307AA}" type="slidenum">
              <a:rPr lang="en-US" smtClean="0"/>
              <a:t>3</a:t>
            </a:fld>
            <a:endParaRPr lang="en-US"/>
          </a:p>
        </p:txBody>
      </p:sp>
    </p:spTree>
    <p:extLst>
      <p:ext uri="{BB962C8B-B14F-4D97-AF65-F5344CB8AC3E}">
        <p14:creationId xmlns:p14="http://schemas.microsoft.com/office/powerpoint/2010/main" val="631726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580DB-A552-2641-B3EB-B9B16D5307AA}" type="slidenum">
              <a:rPr lang="en-US" smtClean="0"/>
              <a:t>4</a:t>
            </a:fld>
            <a:endParaRPr lang="en-US"/>
          </a:p>
        </p:txBody>
      </p:sp>
    </p:spTree>
    <p:extLst>
      <p:ext uri="{BB962C8B-B14F-4D97-AF65-F5344CB8AC3E}">
        <p14:creationId xmlns:p14="http://schemas.microsoft.com/office/powerpoint/2010/main" val="2069450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580DB-A552-2641-B3EB-B9B16D5307AA}" type="slidenum">
              <a:rPr lang="en-US" smtClean="0"/>
              <a:t>5</a:t>
            </a:fld>
            <a:endParaRPr lang="en-US"/>
          </a:p>
        </p:txBody>
      </p:sp>
    </p:spTree>
    <p:extLst>
      <p:ext uri="{BB962C8B-B14F-4D97-AF65-F5344CB8AC3E}">
        <p14:creationId xmlns:p14="http://schemas.microsoft.com/office/powerpoint/2010/main" val="1340398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A580DB-A552-2641-B3EB-B9B16D5307AA}" type="slidenum">
              <a:rPr lang="en-US" smtClean="0"/>
              <a:t>6</a:t>
            </a:fld>
            <a:endParaRPr lang="en-US"/>
          </a:p>
        </p:txBody>
      </p:sp>
    </p:spTree>
    <p:extLst>
      <p:ext uri="{BB962C8B-B14F-4D97-AF65-F5344CB8AC3E}">
        <p14:creationId xmlns:p14="http://schemas.microsoft.com/office/powerpoint/2010/main" val="2823404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2F894F91-EE2A-D94D-BABE-686378C7A373}" type="datetimeFigureOut">
              <a:rPr lang="en-US" smtClean="0"/>
              <a:t>4/22/14</a:t>
            </a:fld>
            <a:endParaRPr lang="en-US"/>
          </a:p>
        </p:txBody>
      </p:sp>
      <p:sp>
        <p:nvSpPr>
          <p:cNvPr id="16" name="Slide Number Placeholder 15"/>
          <p:cNvSpPr>
            <a:spLocks noGrp="1"/>
          </p:cNvSpPr>
          <p:nvPr>
            <p:ph type="sldNum" sz="quarter" idx="11"/>
          </p:nvPr>
        </p:nvSpPr>
        <p:spPr/>
        <p:txBody>
          <a:bodyPr/>
          <a:lstStyle/>
          <a:p>
            <a:fld id="{7C52D7F5-1D7B-C049-A143-5A1632477B1D}"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894F91-EE2A-D94D-BABE-686378C7A373}" type="datetimeFigureOut">
              <a:rPr lang="en-US" smtClean="0"/>
              <a:t>4/22/14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2D7F5-1D7B-C049-A143-5A1632477B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894F91-EE2A-D94D-BABE-686378C7A373}" type="datetimeFigureOut">
              <a:rPr lang="en-US" smtClean="0"/>
              <a:t>4/22/14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2D7F5-1D7B-C049-A143-5A1632477B1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2F894F91-EE2A-D94D-BABE-686378C7A373}" type="datetimeFigureOut">
              <a:rPr lang="en-US" smtClean="0"/>
              <a:t>4/22/14</a:t>
            </a:fld>
            <a:endParaRPr lang="en-US"/>
          </a:p>
        </p:txBody>
      </p:sp>
      <p:sp>
        <p:nvSpPr>
          <p:cNvPr id="15" name="Slide Number Placeholder 14"/>
          <p:cNvSpPr>
            <a:spLocks noGrp="1"/>
          </p:cNvSpPr>
          <p:nvPr>
            <p:ph type="sldNum" sz="quarter" idx="15"/>
          </p:nvPr>
        </p:nvSpPr>
        <p:spPr/>
        <p:txBody>
          <a:bodyPr/>
          <a:lstStyle>
            <a:lvl1pPr algn="ctr">
              <a:defRPr/>
            </a:lvl1pPr>
          </a:lstStyle>
          <a:p>
            <a:fld id="{7C52D7F5-1D7B-C049-A143-5A1632477B1D}"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F894F91-EE2A-D94D-BABE-686378C7A373}" type="datetimeFigureOut">
              <a:rPr lang="en-US" smtClean="0"/>
              <a:t>4/22/14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2D7F5-1D7B-C049-A143-5A1632477B1D}"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F894F91-EE2A-D94D-BABE-686378C7A373}" type="datetimeFigureOut">
              <a:rPr lang="en-US" smtClean="0"/>
              <a:t>4/22/14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2D7F5-1D7B-C049-A143-5A1632477B1D}"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7C52D7F5-1D7B-C049-A143-5A1632477B1D}"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2F894F91-EE2A-D94D-BABE-686378C7A373}" type="datetimeFigureOut">
              <a:rPr lang="en-US" smtClean="0"/>
              <a:t>4/22/14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F894F91-EE2A-D94D-BABE-686378C7A373}" type="datetimeFigureOut">
              <a:rPr lang="en-US" smtClean="0"/>
              <a:t>4/22/14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52D7F5-1D7B-C049-A143-5A1632477B1D}"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894F91-EE2A-D94D-BABE-686378C7A373}" type="datetimeFigureOut">
              <a:rPr lang="en-US" smtClean="0"/>
              <a:t>4/22/14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52D7F5-1D7B-C049-A143-5A1632477B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2F894F91-EE2A-D94D-BABE-686378C7A373}" type="datetimeFigureOut">
              <a:rPr lang="en-US" smtClean="0"/>
              <a:t>4/22/14</a:t>
            </a:fld>
            <a:endParaRPr lang="en-US"/>
          </a:p>
        </p:txBody>
      </p:sp>
      <p:sp>
        <p:nvSpPr>
          <p:cNvPr id="9" name="Slide Number Placeholder 8"/>
          <p:cNvSpPr>
            <a:spLocks noGrp="1"/>
          </p:cNvSpPr>
          <p:nvPr>
            <p:ph type="sldNum" sz="quarter" idx="15"/>
          </p:nvPr>
        </p:nvSpPr>
        <p:spPr/>
        <p:txBody>
          <a:bodyPr/>
          <a:lstStyle/>
          <a:p>
            <a:fld id="{7C52D7F5-1D7B-C049-A143-5A1632477B1D}"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Drag picture to placeholder or click icon to add</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2F894F91-EE2A-D94D-BABE-686378C7A373}" type="datetimeFigureOut">
              <a:rPr lang="en-US" smtClean="0"/>
              <a:t>4/22/14</a:t>
            </a:fld>
            <a:endParaRPr lang="en-US"/>
          </a:p>
        </p:txBody>
      </p:sp>
      <p:sp>
        <p:nvSpPr>
          <p:cNvPr id="9" name="Slide Number Placeholder 8"/>
          <p:cNvSpPr>
            <a:spLocks noGrp="1"/>
          </p:cNvSpPr>
          <p:nvPr>
            <p:ph type="sldNum" sz="quarter" idx="11"/>
          </p:nvPr>
        </p:nvSpPr>
        <p:spPr/>
        <p:txBody>
          <a:bodyPr/>
          <a:lstStyle/>
          <a:p>
            <a:fld id="{7C52D7F5-1D7B-C049-A143-5A1632477B1D}"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F894F91-EE2A-D94D-BABE-686378C7A373}" type="datetimeFigureOut">
              <a:rPr lang="en-US" smtClean="0"/>
              <a:t>4/22/14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C52D7F5-1D7B-C049-A143-5A1632477B1D}"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z="6600" b="1" dirty="0" smtClean="0"/>
              <a:t>The Renaissance </a:t>
            </a:r>
            <a:endParaRPr lang="en-US" sz="6600" b="1" dirty="0"/>
          </a:p>
        </p:txBody>
      </p:sp>
    </p:spTree>
    <p:extLst>
      <p:ext uri="{BB962C8B-B14F-4D97-AF65-F5344CB8AC3E}">
        <p14:creationId xmlns:p14="http://schemas.microsoft.com/office/powerpoint/2010/main" val="306497203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3175" y="3649197"/>
            <a:ext cx="8290400" cy="1569660"/>
          </a:xfrm>
          <a:prstGeom prst="rect">
            <a:avLst/>
          </a:prstGeom>
          <a:noFill/>
        </p:spPr>
        <p:txBody>
          <a:bodyPr wrap="square" rtlCol="0">
            <a:spAutoFit/>
          </a:bodyPr>
          <a:lstStyle/>
          <a:p>
            <a:r>
              <a:rPr lang="en-US" sz="3200" b="1" dirty="0" smtClean="0"/>
              <a:t>What does a humanist education system look like? Is our American education system humanistic?</a:t>
            </a:r>
          </a:p>
        </p:txBody>
      </p:sp>
      <p:sp>
        <p:nvSpPr>
          <p:cNvPr id="3" name="TextBox 2"/>
          <p:cNvSpPr txBox="1"/>
          <p:nvPr/>
        </p:nvSpPr>
        <p:spPr>
          <a:xfrm>
            <a:off x="503175" y="1763867"/>
            <a:ext cx="8290400" cy="1846659"/>
          </a:xfrm>
          <a:prstGeom prst="rect">
            <a:avLst/>
          </a:prstGeom>
          <a:noFill/>
        </p:spPr>
        <p:txBody>
          <a:bodyPr wrap="square" rtlCol="0">
            <a:spAutoFit/>
          </a:bodyPr>
          <a:lstStyle/>
          <a:p>
            <a:r>
              <a:rPr lang="en-US" sz="3200" b="1" u="sng" dirty="0"/>
              <a:t>Humanism:</a:t>
            </a:r>
            <a:r>
              <a:rPr lang="en-US" sz="3200" b="1" dirty="0"/>
              <a:t> </a:t>
            </a:r>
            <a:r>
              <a:rPr lang="en-US" sz="3200" b="1" dirty="0" smtClean="0"/>
              <a:t>An intellectual </a:t>
            </a:r>
            <a:r>
              <a:rPr lang="en-US" sz="3200" b="1" dirty="0"/>
              <a:t>movement focused on human potential and </a:t>
            </a:r>
            <a:r>
              <a:rPr lang="en-US" sz="3200" b="1" dirty="0" smtClean="0"/>
              <a:t>achievement</a:t>
            </a:r>
            <a:r>
              <a:rPr lang="en-US" sz="2900" b="1" dirty="0" smtClean="0"/>
              <a:t>. </a:t>
            </a:r>
            <a:endParaRPr lang="en-US" sz="2900" b="1" dirty="0"/>
          </a:p>
          <a:p>
            <a:endParaRPr lang="en-US" dirty="0"/>
          </a:p>
        </p:txBody>
      </p:sp>
      <p:sp>
        <p:nvSpPr>
          <p:cNvPr id="4" name="TextBox 3"/>
          <p:cNvSpPr txBox="1"/>
          <p:nvPr/>
        </p:nvSpPr>
        <p:spPr>
          <a:xfrm>
            <a:off x="503175" y="499669"/>
            <a:ext cx="8516018" cy="1015663"/>
          </a:xfrm>
          <a:prstGeom prst="rect">
            <a:avLst/>
          </a:prstGeom>
          <a:noFill/>
        </p:spPr>
        <p:txBody>
          <a:bodyPr wrap="square" rtlCol="0">
            <a:spAutoFit/>
          </a:bodyPr>
          <a:lstStyle/>
          <a:p>
            <a:r>
              <a:rPr lang="en-US" sz="3000" b="1" dirty="0" smtClean="0"/>
              <a:t>Review the definition of “Humanism” and answer the following question in your notes:</a:t>
            </a:r>
            <a:endParaRPr lang="en-US" sz="3000" b="1" dirty="0"/>
          </a:p>
        </p:txBody>
      </p:sp>
    </p:spTree>
    <p:extLst>
      <p:ext uri="{BB962C8B-B14F-4D97-AF65-F5344CB8AC3E}">
        <p14:creationId xmlns:p14="http://schemas.microsoft.com/office/powerpoint/2010/main" val="132059569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1154626"/>
            <a:ext cx="8431865" cy="5292038"/>
          </a:xfrm>
        </p:spPr>
        <p:txBody>
          <a:bodyPr/>
          <a:lstStyle/>
          <a:p>
            <a:pPr>
              <a:spcBef>
                <a:spcPts val="1200"/>
              </a:spcBef>
              <a:spcAft>
                <a:spcPts val="600"/>
              </a:spcAft>
            </a:pPr>
            <a:r>
              <a:rPr lang="en-US" sz="2700" b="1" dirty="0"/>
              <a:t>Re-popularized classical education: history, literature, philosophy, rhetoric, geometry </a:t>
            </a:r>
            <a:endParaRPr lang="en-US" sz="2700" b="1" dirty="0" smtClean="0"/>
          </a:p>
          <a:p>
            <a:pPr>
              <a:spcBef>
                <a:spcPts val="1200"/>
              </a:spcBef>
              <a:spcAft>
                <a:spcPts val="600"/>
              </a:spcAft>
            </a:pPr>
            <a:r>
              <a:rPr lang="en-US" sz="2700" b="1" dirty="0" smtClean="0"/>
              <a:t>“Universal Man” </a:t>
            </a:r>
            <a:r>
              <a:rPr lang="en-US" sz="2700" b="1" dirty="0" smtClean="0">
                <a:latin typeface="Wingdings"/>
                <a:ea typeface="Wingdings"/>
                <a:cs typeface="Wingdings"/>
                <a:sym typeface="Wingdings"/>
              </a:rPr>
              <a:t></a:t>
            </a:r>
            <a:r>
              <a:rPr lang="en-US" sz="2700" b="1" dirty="0">
                <a:sym typeface="Wingdings"/>
              </a:rPr>
              <a:t> </a:t>
            </a:r>
            <a:r>
              <a:rPr lang="en-US" sz="2700" b="1" dirty="0" smtClean="0">
                <a:sym typeface="Wingdings"/>
              </a:rPr>
              <a:t>“Renaissance Man”: </a:t>
            </a:r>
            <a:r>
              <a:rPr lang="en-US" sz="2700" b="1" dirty="0">
                <a:sym typeface="Wingdings"/>
              </a:rPr>
              <a:t> </a:t>
            </a:r>
            <a:r>
              <a:rPr lang="en-US" sz="2700" b="1" dirty="0" smtClean="0">
                <a:sym typeface="Wingdings"/>
              </a:rPr>
              <a:t>a man who excels in all areas</a:t>
            </a:r>
          </a:p>
          <a:p>
            <a:pPr>
              <a:spcBef>
                <a:spcPts val="1200"/>
              </a:spcBef>
              <a:spcAft>
                <a:spcPts val="600"/>
              </a:spcAft>
            </a:pPr>
            <a:r>
              <a:rPr lang="en-US" sz="2700" b="1" i="1" dirty="0" smtClean="0">
                <a:sym typeface="Wingdings"/>
              </a:rPr>
              <a:t>The Book of the                                                     Courtier (1528)</a:t>
            </a:r>
            <a:r>
              <a:rPr lang="en-US" sz="2700" b="1" dirty="0">
                <a:sym typeface="Wingdings"/>
              </a:rPr>
              <a:t>,</a:t>
            </a:r>
            <a:r>
              <a:rPr lang="en-US" sz="2700" b="1" dirty="0" smtClean="0">
                <a:sym typeface="Wingdings"/>
              </a:rPr>
              <a:t>                                               </a:t>
            </a:r>
            <a:r>
              <a:rPr lang="en-US" sz="2700" b="1" dirty="0" err="1" smtClean="0">
                <a:sym typeface="Wingdings"/>
              </a:rPr>
              <a:t>Baldassare</a:t>
            </a:r>
            <a:r>
              <a:rPr lang="en-US" sz="2700" b="1" dirty="0" smtClean="0">
                <a:sym typeface="Wingdings"/>
              </a:rPr>
              <a:t>                                                     Castiglione: taught                                                    how to become a                                                 Renaissance Man/Woman</a:t>
            </a:r>
            <a:endParaRPr lang="en-US" sz="2700" b="1" dirty="0"/>
          </a:p>
          <a:p>
            <a:endParaRPr lang="en-US" dirty="0"/>
          </a:p>
        </p:txBody>
      </p:sp>
      <p:sp>
        <p:nvSpPr>
          <p:cNvPr id="3" name="Title 2"/>
          <p:cNvSpPr>
            <a:spLocks noGrp="1"/>
          </p:cNvSpPr>
          <p:nvPr>
            <p:ph type="title"/>
          </p:nvPr>
        </p:nvSpPr>
        <p:spPr>
          <a:xfrm>
            <a:off x="0" y="295632"/>
            <a:ext cx="9144000" cy="717311"/>
          </a:xfrm>
        </p:spPr>
        <p:txBody>
          <a:bodyPr>
            <a:noAutofit/>
          </a:bodyPr>
          <a:lstStyle/>
          <a:p>
            <a:pPr algn="ctr"/>
            <a:r>
              <a:rPr lang="en-US" sz="3900" b="1" dirty="0" smtClean="0"/>
              <a:t>Renaissance Man and Woman (sort of)</a:t>
            </a:r>
            <a:endParaRPr lang="en-US" sz="3900" b="1" dirty="0"/>
          </a:p>
        </p:txBody>
      </p:sp>
      <p:pic>
        <p:nvPicPr>
          <p:cNvPr id="4" name="Picture 3"/>
          <p:cNvPicPr>
            <a:picLocks noChangeAspect="1"/>
          </p:cNvPicPr>
          <p:nvPr/>
        </p:nvPicPr>
        <p:blipFill>
          <a:blip r:embed="rId3"/>
          <a:stretch>
            <a:fillRect/>
          </a:stretch>
        </p:blipFill>
        <p:spPr>
          <a:xfrm>
            <a:off x="4512096" y="2720079"/>
            <a:ext cx="2145083" cy="2678685"/>
          </a:xfrm>
          <a:prstGeom prst="rect">
            <a:avLst/>
          </a:prstGeom>
        </p:spPr>
      </p:pic>
      <p:pic>
        <p:nvPicPr>
          <p:cNvPr id="5" name="Picture 4"/>
          <p:cNvPicPr>
            <a:picLocks noChangeAspect="1"/>
          </p:cNvPicPr>
          <p:nvPr/>
        </p:nvPicPr>
        <p:blipFill>
          <a:blip r:embed="rId4"/>
          <a:stretch>
            <a:fillRect/>
          </a:stretch>
        </p:blipFill>
        <p:spPr>
          <a:xfrm>
            <a:off x="6665592" y="3359429"/>
            <a:ext cx="2478408" cy="3260430"/>
          </a:xfrm>
          <a:prstGeom prst="rect">
            <a:avLst/>
          </a:prstGeom>
        </p:spPr>
      </p:pic>
    </p:spTree>
    <p:extLst>
      <p:ext uri="{BB962C8B-B14F-4D97-AF65-F5344CB8AC3E}">
        <p14:creationId xmlns:p14="http://schemas.microsoft.com/office/powerpoint/2010/main" val="36387035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6008"/>
            <a:ext cx="8450868" cy="5694607"/>
          </a:xfrm>
        </p:spPr>
        <p:txBody>
          <a:bodyPr>
            <a:normAutofit fontScale="85000" lnSpcReduction="20000"/>
          </a:bodyPr>
          <a:lstStyle/>
          <a:p>
            <a:pPr marL="0" indent="0">
              <a:spcBef>
                <a:spcPts val="1200"/>
              </a:spcBef>
              <a:spcAft>
                <a:spcPts val="600"/>
              </a:spcAft>
              <a:buNone/>
            </a:pPr>
            <a:r>
              <a:rPr lang="en-US" sz="3200" dirty="0" smtClean="0"/>
              <a:t>In your letter groups…..</a:t>
            </a:r>
          </a:p>
          <a:p>
            <a:pPr marL="514350" indent="-514350">
              <a:spcBef>
                <a:spcPts val="1200"/>
              </a:spcBef>
              <a:spcAft>
                <a:spcPts val="600"/>
              </a:spcAft>
              <a:buFont typeface="+mj-lt"/>
              <a:buAutoNum type="arabicPeriod"/>
            </a:pPr>
            <a:r>
              <a:rPr lang="en-US" sz="3200" dirty="0" smtClean="0"/>
              <a:t>Read your assigned passage from</a:t>
            </a:r>
            <a:r>
              <a:rPr lang="en-US" sz="3200" i="1" dirty="0" smtClean="0"/>
              <a:t> The Book of the Courtier</a:t>
            </a:r>
            <a:r>
              <a:rPr lang="en-US" sz="3200" dirty="0"/>
              <a:t> </a:t>
            </a:r>
            <a:r>
              <a:rPr lang="en-US" sz="3200" dirty="0" smtClean="0"/>
              <a:t>on the “Universal Man.”</a:t>
            </a:r>
          </a:p>
          <a:p>
            <a:pPr marL="514350" indent="-514350">
              <a:spcBef>
                <a:spcPts val="1200"/>
              </a:spcBef>
              <a:spcAft>
                <a:spcPts val="600"/>
              </a:spcAft>
              <a:buFont typeface="+mj-lt"/>
              <a:buAutoNum type="arabicPeriod"/>
            </a:pPr>
            <a:r>
              <a:rPr lang="en-US" sz="3200" dirty="0" smtClean="0"/>
              <a:t>In your notes, record the areas of study your passage indicates the courtier must excel. Why does Castiglione say this area is important to master?</a:t>
            </a:r>
          </a:p>
          <a:p>
            <a:pPr marL="514350" indent="-514350">
              <a:spcBef>
                <a:spcPts val="1200"/>
              </a:spcBef>
              <a:spcAft>
                <a:spcPts val="600"/>
              </a:spcAft>
              <a:buFont typeface="+mj-lt"/>
              <a:buAutoNum type="arabicPeriod"/>
            </a:pPr>
            <a:r>
              <a:rPr lang="en-US" sz="3200" dirty="0" smtClean="0"/>
              <a:t>Share your answers to part 2 with your group</a:t>
            </a:r>
          </a:p>
          <a:p>
            <a:pPr marL="514350" indent="-514350">
              <a:spcBef>
                <a:spcPts val="1200"/>
              </a:spcBef>
              <a:spcAft>
                <a:spcPts val="600"/>
              </a:spcAft>
              <a:buFont typeface="+mj-lt"/>
              <a:buAutoNum type="arabicPeriod"/>
            </a:pPr>
            <a:r>
              <a:rPr lang="en-US" sz="3200" dirty="0" smtClean="0"/>
              <a:t>Read the passage from </a:t>
            </a:r>
            <a:r>
              <a:rPr lang="en-US" sz="3200" i="1" dirty="0"/>
              <a:t>The Book of the Courtier</a:t>
            </a:r>
            <a:r>
              <a:rPr lang="en-US" sz="3200" dirty="0"/>
              <a:t> on the “Universal </a:t>
            </a:r>
            <a:r>
              <a:rPr lang="en-US" sz="3200" dirty="0" smtClean="0"/>
              <a:t>Woman</a:t>
            </a:r>
            <a:r>
              <a:rPr lang="en-US" sz="3200" dirty="0"/>
              <a:t>.</a:t>
            </a:r>
            <a:r>
              <a:rPr lang="en-US" sz="3200" dirty="0" smtClean="0"/>
              <a:t>”</a:t>
            </a:r>
          </a:p>
          <a:p>
            <a:pPr marL="514350" indent="-514350">
              <a:spcBef>
                <a:spcPts val="1200"/>
              </a:spcBef>
              <a:spcAft>
                <a:spcPts val="600"/>
              </a:spcAft>
              <a:buFont typeface="+mj-lt"/>
              <a:buAutoNum type="arabicPeriod"/>
            </a:pPr>
            <a:r>
              <a:rPr lang="en-US" sz="3200" dirty="0" smtClean="0"/>
              <a:t>In your notes, record Castiglione’s expectation for women. How do they differ from his expectations for male courtiers? According to Castiglione, what is the “nature” of women?</a:t>
            </a:r>
          </a:p>
          <a:p>
            <a:pPr marL="0" indent="0">
              <a:buNone/>
            </a:pPr>
            <a:endParaRPr lang="en-US" dirty="0"/>
          </a:p>
        </p:txBody>
      </p:sp>
      <p:sp>
        <p:nvSpPr>
          <p:cNvPr id="3" name="Title 2"/>
          <p:cNvSpPr>
            <a:spLocks noGrp="1"/>
          </p:cNvSpPr>
          <p:nvPr>
            <p:ph type="title"/>
          </p:nvPr>
        </p:nvSpPr>
        <p:spPr>
          <a:xfrm>
            <a:off x="457200" y="0"/>
            <a:ext cx="8229600" cy="906008"/>
          </a:xfrm>
        </p:spPr>
        <p:txBody>
          <a:bodyPr>
            <a:normAutofit/>
          </a:bodyPr>
          <a:lstStyle/>
          <a:p>
            <a:pPr algn="ctr"/>
            <a:r>
              <a:rPr lang="en-US" sz="4800" b="1" i="1" dirty="0" smtClean="0"/>
              <a:t>The Book of the Courtier</a:t>
            </a:r>
            <a:endParaRPr lang="en-US" sz="4800" b="1" i="1" dirty="0"/>
          </a:p>
        </p:txBody>
      </p:sp>
    </p:spTree>
    <p:extLst>
      <p:ext uri="{BB962C8B-B14F-4D97-AF65-F5344CB8AC3E}">
        <p14:creationId xmlns:p14="http://schemas.microsoft.com/office/powerpoint/2010/main" val="266056516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57200" y="1245644"/>
            <a:ext cx="4040188" cy="762000"/>
          </a:xfrm>
        </p:spPr>
        <p:txBody>
          <a:bodyPr/>
          <a:lstStyle/>
          <a:p>
            <a:pPr algn="ctr"/>
            <a:r>
              <a:rPr lang="en-US" sz="3200" dirty="0" smtClean="0">
                <a:solidFill>
                  <a:schemeClr val="tx1"/>
                </a:solidFill>
              </a:rPr>
              <a:t>Renaissance Period </a:t>
            </a:r>
            <a:endParaRPr lang="en-US" sz="3200" dirty="0">
              <a:solidFill>
                <a:schemeClr val="tx1"/>
              </a:solidFill>
            </a:endParaRPr>
          </a:p>
        </p:txBody>
      </p:sp>
      <p:sp>
        <p:nvSpPr>
          <p:cNvPr id="6" name="Content Placeholder 5"/>
          <p:cNvSpPr>
            <a:spLocks noGrp="1"/>
          </p:cNvSpPr>
          <p:nvPr>
            <p:ph sz="half" idx="2"/>
          </p:nvPr>
        </p:nvSpPr>
        <p:spPr>
          <a:xfrm>
            <a:off x="457200" y="2201896"/>
            <a:ext cx="4038600" cy="4302500"/>
          </a:xfrm>
        </p:spPr>
        <p:txBody>
          <a:bodyPr>
            <a:normAutofit lnSpcReduction="10000"/>
          </a:bodyPr>
          <a:lstStyle/>
          <a:p>
            <a:r>
              <a:rPr lang="en-US" dirty="0" smtClean="0"/>
              <a:t>Latin and Greek</a:t>
            </a:r>
          </a:p>
          <a:p>
            <a:r>
              <a:rPr lang="en-US" dirty="0" smtClean="0"/>
              <a:t>Reading/writing poetry and prose</a:t>
            </a:r>
          </a:p>
          <a:p>
            <a:r>
              <a:rPr lang="en-US" dirty="0" smtClean="0"/>
              <a:t>Orator</a:t>
            </a:r>
          </a:p>
          <a:p>
            <a:r>
              <a:rPr lang="en-US" dirty="0" smtClean="0"/>
              <a:t>Historian</a:t>
            </a:r>
          </a:p>
          <a:p>
            <a:r>
              <a:rPr lang="en-US" dirty="0" smtClean="0"/>
              <a:t>Tennis</a:t>
            </a:r>
          </a:p>
          <a:p>
            <a:r>
              <a:rPr lang="en-US" dirty="0"/>
              <a:t>D</a:t>
            </a:r>
            <a:r>
              <a:rPr lang="en-US" dirty="0" smtClean="0"/>
              <a:t>ancing</a:t>
            </a:r>
          </a:p>
          <a:p>
            <a:r>
              <a:rPr lang="en-US" dirty="0" smtClean="0"/>
              <a:t>Music</a:t>
            </a:r>
          </a:p>
          <a:p>
            <a:r>
              <a:rPr lang="en-US" dirty="0" smtClean="0"/>
              <a:t>Painting</a:t>
            </a:r>
          </a:p>
          <a:p>
            <a:r>
              <a:rPr lang="en-US" dirty="0" smtClean="0"/>
              <a:t>Weaponry </a:t>
            </a:r>
            <a:endParaRPr lang="en-US" dirty="0"/>
          </a:p>
        </p:txBody>
      </p:sp>
      <p:sp>
        <p:nvSpPr>
          <p:cNvPr id="8" name="Content Placeholder 7"/>
          <p:cNvSpPr>
            <a:spLocks noGrp="1"/>
          </p:cNvSpPr>
          <p:nvPr>
            <p:ph sz="quarter" idx="4"/>
          </p:nvPr>
        </p:nvSpPr>
        <p:spPr>
          <a:xfrm>
            <a:off x="4649788" y="2201895"/>
            <a:ext cx="4239200" cy="4502547"/>
          </a:xfrm>
        </p:spPr>
        <p:txBody>
          <a:bodyPr>
            <a:noAutofit/>
          </a:bodyPr>
          <a:lstStyle/>
          <a:p>
            <a:pPr>
              <a:spcBef>
                <a:spcPts val="0"/>
              </a:spcBef>
            </a:pPr>
            <a:r>
              <a:rPr lang="en-US" dirty="0" smtClean="0"/>
              <a:t>Foreign Language</a:t>
            </a:r>
          </a:p>
          <a:p>
            <a:pPr>
              <a:spcBef>
                <a:spcPts val="0"/>
              </a:spcBef>
            </a:pPr>
            <a:r>
              <a:rPr lang="en-US" dirty="0" smtClean="0"/>
              <a:t>English class</a:t>
            </a:r>
          </a:p>
          <a:p>
            <a:pPr>
              <a:spcBef>
                <a:spcPts val="0"/>
              </a:spcBef>
            </a:pPr>
            <a:r>
              <a:rPr lang="en-US" dirty="0" smtClean="0"/>
              <a:t>Politics/speech and debate</a:t>
            </a:r>
          </a:p>
          <a:p>
            <a:pPr>
              <a:spcBef>
                <a:spcPts val="0"/>
              </a:spcBef>
            </a:pPr>
            <a:r>
              <a:rPr lang="en-US" dirty="0" smtClean="0"/>
              <a:t>History class</a:t>
            </a:r>
          </a:p>
          <a:p>
            <a:pPr>
              <a:spcBef>
                <a:spcPts val="0"/>
              </a:spcBef>
            </a:pPr>
            <a:r>
              <a:rPr lang="en-US" dirty="0" smtClean="0"/>
              <a:t>Gym/sports</a:t>
            </a:r>
          </a:p>
          <a:p>
            <a:pPr>
              <a:spcBef>
                <a:spcPts val="0"/>
              </a:spcBef>
            </a:pPr>
            <a:r>
              <a:rPr lang="en-US" dirty="0" smtClean="0"/>
              <a:t>Socializing/being attractive to the opposite sex</a:t>
            </a:r>
          </a:p>
          <a:p>
            <a:pPr>
              <a:spcBef>
                <a:spcPts val="0"/>
              </a:spcBef>
            </a:pPr>
            <a:r>
              <a:rPr lang="en-US" dirty="0" smtClean="0"/>
              <a:t>Art class</a:t>
            </a:r>
          </a:p>
          <a:p>
            <a:pPr>
              <a:spcBef>
                <a:spcPts val="0"/>
              </a:spcBef>
            </a:pPr>
            <a:r>
              <a:rPr lang="en-US" dirty="0" smtClean="0"/>
              <a:t>Being tough</a:t>
            </a:r>
            <a:endParaRPr lang="en-US" dirty="0"/>
          </a:p>
        </p:txBody>
      </p:sp>
      <p:sp>
        <p:nvSpPr>
          <p:cNvPr id="4" name="Title 3"/>
          <p:cNvSpPr>
            <a:spLocks noGrp="1"/>
          </p:cNvSpPr>
          <p:nvPr>
            <p:ph type="title"/>
          </p:nvPr>
        </p:nvSpPr>
        <p:spPr>
          <a:xfrm>
            <a:off x="457200" y="155448"/>
            <a:ext cx="8229600" cy="902960"/>
          </a:xfrm>
        </p:spPr>
        <p:txBody>
          <a:bodyPr>
            <a:normAutofit/>
          </a:bodyPr>
          <a:lstStyle/>
          <a:p>
            <a:pPr algn="ctr"/>
            <a:r>
              <a:rPr lang="en-US" sz="4800" b="1" dirty="0" smtClean="0"/>
              <a:t>The Renaissance Man</a:t>
            </a:r>
            <a:endParaRPr lang="en-US" sz="4800" b="1" dirty="0"/>
          </a:p>
        </p:txBody>
      </p:sp>
      <p:sp>
        <p:nvSpPr>
          <p:cNvPr id="7" name="Text Placeholder 6"/>
          <p:cNvSpPr>
            <a:spLocks noGrp="1"/>
          </p:cNvSpPr>
          <p:nvPr>
            <p:ph type="body" idx="3"/>
          </p:nvPr>
        </p:nvSpPr>
        <p:spPr>
          <a:xfrm>
            <a:off x="4646612" y="1245644"/>
            <a:ext cx="4040188" cy="762000"/>
          </a:xfrm>
        </p:spPr>
        <p:txBody>
          <a:bodyPr/>
          <a:lstStyle/>
          <a:p>
            <a:pPr algn="ctr"/>
            <a:r>
              <a:rPr lang="en-US" sz="3200" dirty="0" smtClean="0">
                <a:solidFill>
                  <a:schemeClr val="tx1"/>
                </a:solidFill>
              </a:rPr>
              <a:t>Modern Day</a:t>
            </a:r>
            <a:endParaRPr lang="en-US" sz="3200" dirty="0">
              <a:solidFill>
                <a:schemeClr val="tx1"/>
              </a:solidFill>
            </a:endParaRPr>
          </a:p>
        </p:txBody>
      </p:sp>
    </p:spTree>
    <p:extLst>
      <p:ext uri="{BB962C8B-B14F-4D97-AF65-F5344CB8AC3E}">
        <p14:creationId xmlns:p14="http://schemas.microsoft.com/office/powerpoint/2010/main" val="423912847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034457"/>
            <a:ext cx="8229600" cy="4087571"/>
          </a:xfrm>
        </p:spPr>
        <p:txBody>
          <a:bodyPr>
            <a:noAutofit/>
          </a:bodyPr>
          <a:lstStyle/>
          <a:p>
            <a:r>
              <a:rPr lang="en-US" sz="4000" b="1" u="sng" dirty="0" smtClean="0"/>
              <a:t>Final Question:</a:t>
            </a:r>
            <a:r>
              <a:rPr lang="en-US" sz="4000" b="1" dirty="0" smtClean="0"/>
              <a:t> In today’s world, is it better to be a “Renaissance Man/Woman” or to specialize and become an expert in a single area? (2-3 sentences in your notes) </a:t>
            </a:r>
            <a:br>
              <a:rPr lang="en-US" sz="4000" b="1" dirty="0" smtClean="0"/>
            </a:br>
            <a:r>
              <a:rPr lang="en-US" sz="4000" b="1" dirty="0"/>
              <a:t/>
            </a:r>
            <a:br>
              <a:rPr lang="en-US" sz="4000" b="1" dirty="0"/>
            </a:br>
            <a:r>
              <a:rPr lang="en-US" sz="4000" b="1" dirty="0" smtClean="0"/>
              <a:t>Discuss in your “letter groups”</a:t>
            </a:r>
            <a:endParaRPr lang="en-US" sz="4000" b="1" dirty="0"/>
          </a:p>
        </p:txBody>
      </p:sp>
    </p:spTree>
    <p:extLst>
      <p:ext uri="{BB962C8B-B14F-4D97-AF65-F5344CB8AC3E}">
        <p14:creationId xmlns:p14="http://schemas.microsoft.com/office/powerpoint/2010/main" val="246172007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97</TotalTime>
  <Words>448</Words>
  <Application>Microsoft Macintosh PowerPoint</Application>
  <PresentationFormat>On-screen Show (4:3)</PresentationFormat>
  <Paragraphs>46</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Paper</vt:lpstr>
      <vt:lpstr>The Renaissance </vt:lpstr>
      <vt:lpstr>PowerPoint Presentation</vt:lpstr>
      <vt:lpstr>Renaissance Man and Woman (sort of)</vt:lpstr>
      <vt:lpstr>The Book of the Courtier</vt:lpstr>
      <vt:lpstr>The Renaissance Man</vt:lpstr>
      <vt:lpstr>Final Question: In today’s world, is it better to be a “Renaissance Man/Woman” or to specialize and become an expert in a single area? (2-3 sentences in your notes)   Discuss in your “letter groups”</vt:lpstr>
    </vt:vector>
  </TitlesOfParts>
  <Company>Haverford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Renaissance </dc:title>
  <dc:creator>Emily Lipman</dc:creator>
  <cp:lastModifiedBy>Emily Lipman</cp:lastModifiedBy>
  <cp:revision>5</cp:revision>
  <dcterms:created xsi:type="dcterms:W3CDTF">2014-04-16T21:44:23Z</dcterms:created>
  <dcterms:modified xsi:type="dcterms:W3CDTF">2014-04-22T16:23:25Z</dcterms:modified>
</cp:coreProperties>
</file>