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9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0E74-269A-5C44-BC1E-1D77B7A65B97}" type="datetimeFigureOut">
              <a:rPr lang="en-US" smtClean="0"/>
              <a:t>4/16/14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C86A-220B-7249-ADAE-45B2F8A8F3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0E74-269A-5C44-BC1E-1D77B7A65B97}" type="datetimeFigureOut">
              <a:rPr lang="en-US" smtClean="0"/>
              <a:t>4/16/14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C86A-220B-7249-ADAE-45B2F8A8F3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0E74-269A-5C44-BC1E-1D77B7A65B97}" type="datetimeFigureOut">
              <a:rPr lang="en-US" smtClean="0"/>
              <a:t>4/16/14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C86A-220B-7249-ADAE-45B2F8A8F3A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0E74-269A-5C44-BC1E-1D77B7A65B97}" type="datetimeFigureOut">
              <a:rPr lang="en-US" smtClean="0"/>
              <a:t>4/16/14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C86A-220B-7249-ADAE-45B2F8A8F3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0E74-269A-5C44-BC1E-1D77B7A65B97}" type="datetimeFigureOut">
              <a:rPr lang="en-US" smtClean="0"/>
              <a:t>4/16/14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C86A-220B-7249-ADAE-45B2F8A8F3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0E74-269A-5C44-BC1E-1D77B7A65B97}" type="datetimeFigureOut">
              <a:rPr lang="en-US" smtClean="0"/>
              <a:t>4/16/14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C86A-220B-7249-ADAE-45B2F8A8F3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0E74-269A-5C44-BC1E-1D77B7A65B97}" type="datetimeFigureOut">
              <a:rPr lang="en-US" smtClean="0"/>
              <a:t>4/16/14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C86A-220B-7249-ADAE-45B2F8A8F3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0E74-269A-5C44-BC1E-1D77B7A65B97}" type="datetimeFigureOut">
              <a:rPr lang="en-US" smtClean="0"/>
              <a:t>4/16/14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C86A-220B-7249-ADAE-45B2F8A8F3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0E74-269A-5C44-BC1E-1D77B7A65B97}" type="datetimeFigureOut">
              <a:rPr lang="en-US" smtClean="0"/>
              <a:t>4/16/14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C86A-220B-7249-ADAE-45B2F8A8F3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0E74-269A-5C44-BC1E-1D77B7A65B97}" type="datetimeFigureOut">
              <a:rPr lang="en-US" smtClean="0"/>
              <a:t>4/16/14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C86A-220B-7249-ADAE-45B2F8A8F3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0E74-269A-5C44-BC1E-1D77B7A65B97}" type="datetimeFigureOut">
              <a:rPr lang="en-US" smtClean="0"/>
              <a:t>4/16/14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C86A-220B-7249-ADAE-45B2F8A8F3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0E74-269A-5C44-BC1E-1D77B7A65B97}" type="datetimeFigureOut">
              <a:rPr lang="en-US" smtClean="0"/>
              <a:t>4/16/14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C86A-220B-7249-ADAE-45B2F8A8F3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0E74-269A-5C44-BC1E-1D77B7A65B97}" type="datetimeFigureOut">
              <a:rPr lang="en-US" smtClean="0"/>
              <a:t>4/16/14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C86A-220B-7249-ADAE-45B2F8A8F3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0A2B0E74-269A-5C44-BC1E-1D77B7A65B97}" type="datetimeFigureOut">
              <a:rPr lang="en-US" smtClean="0"/>
              <a:t>4/16/14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68D9C86A-220B-7249-ADAE-45B2F8A8F3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Sudan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52" y="1232647"/>
            <a:ext cx="4618772" cy="2815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312" y="4278350"/>
            <a:ext cx="4820888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07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780" y="264792"/>
            <a:ext cx="8838220" cy="1143000"/>
          </a:xfrm>
        </p:spPr>
        <p:txBody>
          <a:bodyPr/>
          <a:lstStyle/>
          <a:p>
            <a:pPr algn="l"/>
            <a:r>
              <a:rPr lang="en-US" sz="3200" dirty="0" smtClean="0"/>
              <a:t>Answer the following question in your notes: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516" y="1600200"/>
            <a:ext cx="8091411" cy="4291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Imagine you are coming to America for the first time and have no knowledge of American society -  what aspects of American culture would surprise or confuse you most? Why?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03314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88900"/>
            <a:ext cx="7583488" cy="765175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Sudan</a:t>
            </a:r>
            <a:endParaRPr lang="en-US" sz="5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166" y="854074"/>
            <a:ext cx="5592227" cy="600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47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010" y="89647"/>
            <a:ext cx="847345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Kingdom of Kush</a:t>
            </a:r>
            <a:br>
              <a:rPr lang="en-US" dirty="0" smtClean="0"/>
            </a:br>
            <a:r>
              <a:rPr lang="en-US" sz="4000" dirty="0" smtClean="0"/>
              <a:t>(8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century BC-4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century AD)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010" y="1423049"/>
            <a:ext cx="4422838" cy="5144867"/>
          </a:xfrm>
        </p:spPr>
        <p:txBody>
          <a:bodyPr/>
          <a:lstStyle/>
          <a:p>
            <a:r>
              <a:rPr lang="en-US" sz="2800" b="1" dirty="0" smtClean="0"/>
              <a:t>Formed along Blue and White Nile Rivers</a:t>
            </a:r>
          </a:p>
          <a:p>
            <a:r>
              <a:rPr lang="en-US" sz="2800" b="1" dirty="0" smtClean="0"/>
              <a:t>Strengthened after the New Kingdom of Egypt</a:t>
            </a:r>
          </a:p>
          <a:p>
            <a:r>
              <a:rPr lang="en-US" sz="2800" b="1" dirty="0" smtClean="0"/>
              <a:t>Capital: </a:t>
            </a:r>
            <a:r>
              <a:rPr lang="en-US" sz="2800" b="1" dirty="0" err="1" smtClean="0"/>
              <a:t>Kerma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b="1" dirty="0" smtClean="0">
                <a:sym typeface="Wingdings"/>
              </a:rPr>
              <a:t>Meroe</a:t>
            </a:r>
          </a:p>
          <a:p>
            <a:r>
              <a:rPr lang="en-US" sz="2800" b="1" dirty="0" smtClean="0">
                <a:sym typeface="Wingdings"/>
              </a:rPr>
              <a:t>1</a:t>
            </a:r>
            <a:r>
              <a:rPr lang="en-US" sz="2800" b="1" baseline="30000" dirty="0" smtClean="0">
                <a:sym typeface="Wingdings"/>
              </a:rPr>
              <a:t>st</a:t>
            </a:r>
            <a:r>
              <a:rPr lang="en-US" sz="2800" b="1" dirty="0" smtClean="0">
                <a:sym typeface="Wingdings"/>
              </a:rPr>
              <a:t> in the world to use iron smelting technology </a:t>
            </a:r>
            <a:endParaRPr lang="en-US" sz="2800" b="1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182" y="1423048"/>
            <a:ext cx="2630108" cy="532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52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4651" y="66130"/>
            <a:ext cx="7583488" cy="1143000"/>
          </a:xfrm>
        </p:spPr>
        <p:txBody>
          <a:bodyPr/>
          <a:lstStyle/>
          <a:p>
            <a:r>
              <a:rPr lang="en-US" dirty="0" smtClean="0"/>
              <a:t>Christianity and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486" y="1232647"/>
            <a:ext cx="8101239" cy="5625353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540 AD: Christian missionaries                  sent by Empress Theodora</a:t>
            </a:r>
          </a:p>
          <a:p>
            <a:r>
              <a:rPr lang="en-US" sz="2800" b="1" dirty="0" smtClean="0"/>
              <a:t>7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century: transition to majority           Islam through Arab conquests</a:t>
            </a:r>
          </a:p>
          <a:p>
            <a:r>
              <a:rPr lang="en-US" sz="2800" b="1" dirty="0" smtClean="0"/>
              <a:t>1093: 1</a:t>
            </a:r>
            <a:r>
              <a:rPr lang="en-US" sz="2800" b="1" baseline="30000" dirty="0" smtClean="0"/>
              <a:t>st</a:t>
            </a:r>
            <a:r>
              <a:rPr lang="en-US" sz="2800" b="1" dirty="0"/>
              <a:t> </a:t>
            </a:r>
            <a:r>
              <a:rPr lang="en-US" sz="2800" b="1" dirty="0" smtClean="0"/>
              <a:t>Arab/Nubian native Muslim prince</a:t>
            </a:r>
          </a:p>
          <a:p>
            <a:r>
              <a:rPr lang="en-US" sz="2800" b="1" dirty="0" smtClean="0"/>
              <a:t>16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century: Ottoman Empire</a:t>
            </a:r>
          </a:p>
          <a:p>
            <a:r>
              <a:rPr lang="en-US" sz="2800" b="1" dirty="0" smtClean="0"/>
              <a:t>1890s: Joint British and                       Egyptian rule</a:t>
            </a:r>
          </a:p>
          <a:p>
            <a:r>
              <a:rPr lang="en-US" sz="2800" b="1" dirty="0" smtClean="0"/>
              <a:t>1956: Sudanese                       independence     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898" y="346123"/>
            <a:ext cx="1946607" cy="2529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485" y="4719468"/>
            <a:ext cx="2982239" cy="197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20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-27936"/>
            <a:ext cx="7583488" cy="1143000"/>
          </a:xfrm>
        </p:spPr>
        <p:txBody>
          <a:bodyPr/>
          <a:lstStyle/>
          <a:p>
            <a:r>
              <a:rPr lang="en-US" dirty="0" smtClean="0"/>
              <a:t>1983-Present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345" y="903416"/>
            <a:ext cx="7811980" cy="595458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1983-2005: 2</a:t>
            </a:r>
            <a:r>
              <a:rPr lang="en-US" sz="2800" b="1" baseline="30000" dirty="0" smtClean="0"/>
              <a:t>nd</a:t>
            </a:r>
            <a:r>
              <a:rPr lang="en-US" sz="2800" b="1" dirty="0" smtClean="0"/>
              <a:t> Sudanese Civil </a:t>
            </a:r>
            <a:r>
              <a:rPr lang="en-US" sz="2800" b="1" dirty="0"/>
              <a:t>W</a:t>
            </a:r>
            <a:r>
              <a:rPr lang="en-US" sz="2800" b="1" dirty="0" smtClean="0"/>
              <a:t>ar – Islamic north vs. Christian and </a:t>
            </a:r>
            <a:r>
              <a:rPr lang="en-US" sz="2800" b="1" dirty="0" err="1" smtClean="0"/>
              <a:t>Anamist</a:t>
            </a:r>
            <a:r>
              <a:rPr lang="en-US" sz="2800" b="1" dirty="0" smtClean="0"/>
              <a:t> south (</a:t>
            </a:r>
            <a:r>
              <a:rPr lang="en-US" sz="2800" b="1" dirty="0" err="1"/>
              <a:t>D</a:t>
            </a:r>
            <a:r>
              <a:rPr lang="en-US" sz="2800" b="1" dirty="0" err="1" smtClean="0"/>
              <a:t>inka</a:t>
            </a:r>
            <a:r>
              <a:rPr lang="en-US" sz="2800" b="1" dirty="0" smtClean="0"/>
              <a:t>)</a:t>
            </a:r>
          </a:p>
          <a:p>
            <a:r>
              <a:rPr lang="en-US" sz="2800" b="1" dirty="0" smtClean="0"/>
              <a:t>Janjaweed: Islamic military rebel group -  genocide against Christians and Animists</a:t>
            </a:r>
          </a:p>
          <a:p>
            <a:r>
              <a:rPr lang="en-US" sz="2800" b="1" dirty="0" smtClean="0"/>
              <a:t>1989: Omar al-Bashir </a:t>
            </a:r>
            <a:r>
              <a:rPr lang="en-US" sz="2800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b="1" dirty="0" smtClean="0"/>
              <a:t>military coup – </a:t>
            </a:r>
            <a:r>
              <a:rPr lang="en-US" sz="2800" b="1" dirty="0" smtClean="0">
                <a:solidFill>
                  <a:srgbClr val="FFFFFF"/>
                </a:solidFill>
              </a:rPr>
              <a:t>Islamic legal code, persecuted political </a:t>
            </a:r>
            <a:r>
              <a:rPr lang="en-US" sz="2800" b="1" dirty="0" smtClean="0"/>
              <a:t>opponents</a:t>
            </a:r>
          </a:p>
          <a:p>
            <a:r>
              <a:rPr lang="en-US" sz="2800" b="1" dirty="0"/>
              <a:t>Estimated 2 million </a:t>
            </a:r>
            <a:r>
              <a:rPr lang="en-US" sz="2800" b="1" dirty="0" smtClean="0"/>
              <a:t>perished</a:t>
            </a:r>
          </a:p>
          <a:p>
            <a:r>
              <a:rPr lang="en-US" sz="2800" b="1" dirty="0" smtClean="0"/>
              <a:t>2011: South Sudan                independence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487" y="4538685"/>
            <a:ext cx="3155819" cy="207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18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50" y="89647"/>
            <a:ext cx="8979349" cy="1143000"/>
          </a:xfrm>
        </p:spPr>
        <p:txBody>
          <a:bodyPr/>
          <a:lstStyle/>
          <a:p>
            <a:r>
              <a:rPr lang="en-US" dirty="0" smtClean="0"/>
              <a:t>The Lost Boys of Sudan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651" y="1232647"/>
            <a:ext cx="6633076" cy="5375489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Lost Boys of Sudan: 20,000 boys of </a:t>
            </a:r>
            <a:r>
              <a:rPr lang="en-US" sz="2800" b="1" dirty="0" err="1" smtClean="0"/>
              <a:t>Nuer</a:t>
            </a:r>
            <a:r>
              <a:rPr lang="en-US" sz="2800" b="1" dirty="0" smtClean="0"/>
              <a:t> and </a:t>
            </a:r>
            <a:r>
              <a:rPr lang="en-US" sz="2800" b="1" dirty="0" err="1" smtClean="0"/>
              <a:t>Dinka</a:t>
            </a:r>
            <a:r>
              <a:rPr lang="en-US" sz="2800" b="1" dirty="0" smtClean="0"/>
              <a:t> ethnic groups displaced and orphaned by Second Sudanese Civil War</a:t>
            </a:r>
          </a:p>
          <a:p>
            <a:r>
              <a:rPr lang="en-US" sz="2800" b="1" dirty="0" smtClean="0"/>
              <a:t>Fled on foot from southern Sudan </a:t>
            </a:r>
            <a:r>
              <a:rPr lang="en-US" sz="2800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b="1" dirty="0" smtClean="0"/>
              <a:t>Ethiopia </a:t>
            </a:r>
            <a:r>
              <a:rPr lang="en-US" sz="2800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b="1" dirty="0" smtClean="0"/>
              <a:t>Kenya </a:t>
            </a:r>
          </a:p>
          <a:p>
            <a:r>
              <a:rPr lang="en-US" sz="2800" b="1" dirty="0" smtClean="0"/>
              <a:t>Since 2001, 3,000 airlifted to the US</a:t>
            </a:r>
          </a:p>
          <a:p>
            <a:r>
              <a:rPr lang="en-US" sz="2800" b="1" dirty="0" smtClean="0"/>
              <a:t>Documentary: </a:t>
            </a:r>
            <a:r>
              <a:rPr lang="en-US" sz="2800" b="1" i="1" dirty="0" smtClean="0"/>
              <a:t>Lost Boys of Sudan </a:t>
            </a:r>
            <a:r>
              <a:rPr lang="en-US" sz="2800" b="1" dirty="0" smtClean="0"/>
              <a:t>(2003) – 2 </a:t>
            </a:r>
            <a:r>
              <a:rPr lang="en-US" sz="2800" b="1" dirty="0" err="1" smtClean="0"/>
              <a:t>Dinka</a:t>
            </a:r>
            <a:r>
              <a:rPr lang="en-US" sz="2800" b="1" dirty="0" smtClean="0"/>
              <a:t> boys’ (Peter and </a:t>
            </a:r>
            <a:r>
              <a:rPr lang="en-US" sz="2800" b="1" dirty="0" err="1" smtClean="0"/>
              <a:t>Santino</a:t>
            </a:r>
            <a:r>
              <a:rPr lang="en-US" sz="2800" b="1" dirty="0" smtClean="0"/>
              <a:t>) journey from Kenyan refugee camps to the US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192" y="3003056"/>
            <a:ext cx="2373807" cy="36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70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9646"/>
            <a:ext cx="9143999" cy="1927137"/>
          </a:xfrm>
        </p:spPr>
        <p:txBody>
          <a:bodyPr/>
          <a:lstStyle/>
          <a:p>
            <a:r>
              <a:rPr lang="en-US" sz="5400" i="1" dirty="0" smtClean="0"/>
              <a:t>What is the What </a:t>
            </a:r>
            <a:r>
              <a:rPr lang="en-US" sz="5400" dirty="0" smtClean="0"/>
              <a:t>(2006)</a:t>
            </a:r>
            <a:r>
              <a:rPr lang="en-US" sz="5400" i="1" dirty="0" smtClean="0"/>
              <a:t/>
            </a:r>
            <a:br>
              <a:rPr lang="en-US" sz="5400" i="1" dirty="0" smtClean="0"/>
            </a:br>
            <a:r>
              <a:rPr lang="en-US" sz="3600" i="1" dirty="0" smtClean="0"/>
              <a:t>Dave </a:t>
            </a:r>
            <a:r>
              <a:rPr lang="en-US" sz="3600" i="1" dirty="0" err="1" smtClean="0"/>
              <a:t>Eggars</a:t>
            </a:r>
            <a:r>
              <a:rPr lang="en-US" sz="3600" i="1" dirty="0" smtClean="0"/>
              <a:t> and Valentino </a:t>
            </a:r>
            <a:r>
              <a:rPr lang="en-US" sz="3600" i="1" dirty="0" err="1" smtClean="0"/>
              <a:t>Achak</a:t>
            </a:r>
            <a:r>
              <a:rPr lang="en-US" sz="3600" i="1" dirty="0" smtClean="0"/>
              <a:t> Deng</a:t>
            </a:r>
            <a:endParaRPr lang="en-US" sz="3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248" y="2016783"/>
            <a:ext cx="2960321" cy="461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61597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0</TotalTime>
  <Words>259</Words>
  <Application>Microsoft Macintosh PowerPoint</Application>
  <PresentationFormat>On-screen Show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Summer</vt:lpstr>
      <vt:lpstr>Sudan</vt:lpstr>
      <vt:lpstr>Answer the following question in your notes:</vt:lpstr>
      <vt:lpstr>Sudan</vt:lpstr>
      <vt:lpstr>Kingdom of Kush (8th century BC-4th century AD)</vt:lpstr>
      <vt:lpstr>Christianity and Islam</vt:lpstr>
      <vt:lpstr>1983-Present</vt:lpstr>
      <vt:lpstr>The Lost Boys of Sudan</vt:lpstr>
      <vt:lpstr>What is the What (2006) Dave Eggars and Valentino Achak Deng</vt:lpstr>
    </vt:vector>
  </TitlesOfParts>
  <Company>Haverford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Sudan</dc:title>
  <dc:creator>Emily Lipman</dc:creator>
  <cp:lastModifiedBy>Emily Lipman</cp:lastModifiedBy>
  <cp:revision>2</cp:revision>
  <dcterms:created xsi:type="dcterms:W3CDTF">2014-04-06T18:35:50Z</dcterms:created>
  <dcterms:modified xsi:type="dcterms:W3CDTF">2014-04-16T23:23:45Z</dcterms:modified>
</cp:coreProperties>
</file>