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26D8-6D55-4A48-A503-F969C824292D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6AB-D31B-804E-9923-9D87494E1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26D8-6D55-4A48-A503-F969C824292D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6AB-D31B-804E-9923-9D87494E1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26D8-6D55-4A48-A503-F969C824292D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6AB-D31B-804E-9923-9D87494E1B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26D8-6D55-4A48-A503-F969C824292D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6AB-D31B-804E-9923-9D87494E1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26D8-6D55-4A48-A503-F969C824292D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6AB-D31B-804E-9923-9D87494E1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26D8-6D55-4A48-A503-F969C824292D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6AB-D31B-804E-9923-9D87494E1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26D8-6D55-4A48-A503-F969C824292D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6AB-D31B-804E-9923-9D87494E1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26D8-6D55-4A48-A503-F969C824292D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6AB-D31B-804E-9923-9D87494E1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26D8-6D55-4A48-A503-F969C824292D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6AB-D31B-804E-9923-9D87494E1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26D8-6D55-4A48-A503-F969C824292D}" type="datetimeFigureOut">
              <a:rPr lang="en-US" smtClean="0"/>
              <a:t>4/6/14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6AB-D31B-804E-9923-9D87494E1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26D8-6D55-4A48-A503-F969C824292D}" type="datetimeFigureOut">
              <a:rPr lang="en-US" smtClean="0"/>
              <a:t>4/6/14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6AB-D31B-804E-9923-9D87494E1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26D8-6D55-4A48-A503-F969C824292D}" type="datetimeFigureOut">
              <a:rPr lang="en-US" smtClean="0"/>
              <a:t>4/6/14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6AB-D31B-804E-9923-9D87494E1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26D8-6D55-4A48-A503-F969C824292D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6AB-D31B-804E-9923-9D87494E1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DF026D8-6D55-4A48-A503-F969C824292D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F3D476AB-D31B-804E-9923-9D87494E1B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google.com/url?sa=i&amp;rct=j&amp;q=efe%20congo%20grass%20hut&amp;source=images&amp;cd=&amp;docid=8nArISfR4sEdQM&amp;tbnid=RayCGkYfRYbFLM:&amp;ved=0CAYQjRw&amp;url=http://soundingthedepths.blogspot.com/2011/02/chapter-four-baseline.html&amp;ei=DkEmU-LFG43I0AH7-YDIAg&amp;psig=AFQjCNG4s7Z8Jg805mO0x7Sl4YURWHLcuA&amp;ust=1395102300473165" TargetMode="External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efe%20congo%20grass%20hut&amp;source=images&amp;cd=&amp;docid=8nArISfR4sEdQM&amp;tbnid=RayCGkYfRYbFLM:&amp;ved=0CAYQjRw&amp;url=http://soundingthedepths.blogspot.com/2011/02/chapter-four-baseline.html&amp;ei=DkEmU-LFG43I0AH7-YDIAg&amp;psig=AFQjCNG4s7Z8Jg805mO0x7Sl4YURWHLcuA&amp;ust=1395102300473165" TargetMode="Externa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google.com/url?sa=i&amp;rct=j&amp;q=Poison%20tipped%20arrow%20congo&amp;source=images&amp;cd=&amp;docid=3fJ28WVjOHb3FM&amp;tbnid=m1MaJLvEdgpNuM:&amp;ved=0CAYQjRw&amp;url=http://www.vikingsword.com/vb/showthread.php?t=6767&amp;ei=nj4mU562OebL0QHAxYCwCg&amp;bvm=bv.62922401,d.dmQ&amp;psig=AFQjCNHBLL0_p398HzHvoMLGCie47vVuJQ&amp;ust=139510169471581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Poison%20tipped%20arrow%20congo&amp;source=images&amp;cd=&amp;docid=3fJ28WVjOHb3FM&amp;tbnid=m1MaJLvEdgpNuM:&amp;ved=0CAYQjRw&amp;url=http://www.vikingsword.com/vb/showthread.php?t=6767&amp;ei=nj4mU562OebL0QHAxYCwCg&amp;bvm=bv.62922401,d.dmQ&amp;psig=AFQjCNHBLL0_p398HzHvoMLGCie47vVuJQ&amp;ust=1395101694715817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hyperlink" Target="http://music.africamuseum.be/instruments/english/congo%20drc/chisanzhi.html" TargetMode="External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blogs.voanews.com/african-music-treasures/2012/08/06/siphos-newest-big-hi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150" y="1597025"/>
            <a:ext cx="8905849" cy="1679575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Central and Eastern Africa: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Cultural History and Modern Voices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621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78" y="476215"/>
            <a:ext cx="8729562" cy="569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9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65100"/>
            <a:ext cx="58674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6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3500"/>
            <a:ext cx="7583488" cy="1143000"/>
          </a:xfrm>
        </p:spPr>
        <p:txBody>
          <a:bodyPr/>
          <a:lstStyle/>
          <a:p>
            <a:r>
              <a:rPr lang="en-US" dirty="0" smtClean="0"/>
              <a:t>Efé People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697" y="1206499"/>
            <a:ext cx="5021289" cy="549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1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226" y="138896"/>
            <a:ext cx="85535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Draw this table in your notes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611602"/>
              </p:ext>
            </p:extLst>
          </p:nvPr>
        </p:nvGraphicFramePr>
        <p:xfrm>
          <a:off x="357226" y="932588"/>
          <a:ext cx="8394816" cy="535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420"/>
                <a:gridCol w="2156132"/>
                <a:gridCol w="2156132"/>
                <a:gridCol w="2156132"/>
              </a:tblGrid>
              <a:tr h="8929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Artifact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Description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Societal Significance </a:t>
                      </a:r>
                      <a:endParaRPr lang="en-US" sz="2400" dirty="0"/>
                    </a:p>
                  </a:txBody>
                  <a:tcPr/>
                </a:tc>
              </a:tr>
              <a:tr h="8929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29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29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29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29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6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42" y="1364785"/>
            <a:ext cx="6826990" cy="48657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13496" y="611452"/>
            <a:ext cx="19900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Object C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6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0"/>
            <a:ext cx="7583488" cy="1143000"/>
          </a:xfrm>
        </p:spPr>
        <p:txBody>
          <a:bodyPr/>
          <a:lstStyle/>
          <a:p>
            <a:r>
              <a:rPr lang="en-US" dirty="0" smtClean="0"/>
              <a:t>Efé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690" y="952431"/>
            <a:ext cx="8692504" cy="5635217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700" b="1" dirty="0" smtClean="0"/>
              <a:t>Hunter-gatherers in </a:t>
            </a:r>
            <a:r>
              <a:rPr lang="en-US" sz="2700" b="1" dirty="0" err="1" smtClean="0"/>
              <a:t>Ituri</a:t>
            </a:r>
            <a:r>
              <a:rPr lang="en-US" sz="2700" b="1" dirty="0" smtClean="0"/>
              <a:t> Forest (Democratic Republic of the Congo)</a:t>
            </a:r>
          </a:p>
          <a:p>
            <a:pPr>
              <a:spcBef>
                <a:spcPts val="800"/>
              </a:spcBef>
            </a:pPr>
            <a:r>
              <a:rPr lang="en-US" sz="2700" b="1" dirty="0" smtClean="0"/>
              <a:t>Ethnic group: “Pygmy” – short stature – genetically oldest human race </a:t>
            </a:r>
          </a:p>
          <a:p>
            <a:pPr>
              <a:spcBef>
                <a:spcPts val="800"/>
              </a:spcBef>
            </a:pPr>
            <a:r>
              <a:rPr lang="en-US" sz="2700" b="1" dirty="0" smtClean="0"/>
              <a:t>Live in small groups (10-100) of related individuals</a:t>
            </a:r>
          </a:p>
          <a:p>
            <a:pPr>
              <a:spcBef>
                <a:spcPts val="800"/>
              </a:spcBef>
            </a:pPr>
            <a:r>
              <a:rPr lang="en-US" sz="2700" b="1" dirty="0" smtClean="0"/>
              <a:t>Semi-nomadic: temporary grass and brush huts</a:t>
            </a:r>
          </a:p>
          <a:p>
            <a:pPr marL="0" indent="0">
              <a:spcBef>
                <a:spcPts val="800"/>
              </a:spcBef>
              <a:buNone/>
            </a:pPr>
            <a:endParaRPr lang="en-US" sz="2800" b="1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36" y="4345467"/>
            <a:ext cx="4346254" cy="2512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28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67" y="448049"/>
            <a:ext cx="5832475" cy="43745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727761" y="2098038"/>
            <a:ext cx="19736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Object A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35" y="5198686"/>
            <a:ext cx="6935677" cy="14683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6340" y="5555848"/>
            <a:ext cx="19080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Object B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9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34" y="89647"/>
            <a:ext cx="8652814" cy="1143000"/>
          </a:xfrm>
        </p:spPr>
        <p:txBody>
          <a:bodyPr/>
          <a:lstStyle/>
          <a:p>
            <a:r>
              <a:rPr lang="en-US" sz="4400" dirty="0" smtClean="0"/>
              <a:t>Food Supply and Economy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56" y="994539"/>
            <a:ext cx="8513892" cy="5374843"/>
          </a:xfrm>
        </p:spPr>
        <p:txBody>
          <a:bodyPr/>
          <a:lstStyle/>
          <a:p>
            <a:pPr>
              <a:spcBef>
                <a:spcPts val="1400"/>
              </a:spcBef>
            </a:pPr>
            <a:r>
              <a:rPr lang="en-US" sz="2700" b="1" dirty="0" smtClean="0"/>
              <a:t>Women = gatherers: roots, yams, nuts, seeds, mushrooms, timber, water</a:t>
            </a:r>
          </a:p>
          <a:p>
            <a:pPr>
              <a:spcBef>
                <a:spcPts val="1400"/>
              </a:spcBef>
            </a:pPr>
            <a:r>
              <a:rPr lang="en-US" sz="2700" b="1" dirty="0" smtClean="0"/>
              <a:t>Men = hunters: antelope, monkeys, catfish </a:t>
            </a:r>
          </a:p>
          <a:p>
            <a:pPr>
              <a:spcBef>
                <a:spcPts val="1400"/>
              </a:spcBef>
            </a:pPr>
            <a:r>
              <a:rPr lang="en-US" sz="2700" b="1" dirty="0" smtClean="0"/>
              <a:t>Trade: wild game, crops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22" y="3064092"/>
            <a:ext cx="4059858" cy="238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23" y="5568374"/>
            <a:ext cx="6791325" cy="11798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882093" y="3761177"/>
            <a:ext cx="3832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FFFFFF"/>
                </a:solidFill>
              </a:rPr>
              <a:t>Poison-tipped arrows</a:t>
            </a:r>
            <a:endParaRPr lang="en-US" sz="27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534" y="5568374"/>
            <a:ext cx="1667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solidFill>
                  <a:srgbClr val="FFFFFF"/>
                </a:solidFill>
              </a:rPr>
              <a:t>Semliki</a:t>
            </a:r>
            <a:r>
              <a:rPr lang="en-US" sz="2700" b="1" dirty="0" smtClean="0">
                <a:solidFill>
                  <a:srgbClr val="FFFFFF"/>
                </a:solidFill>
              </a:rPr>
              <a:t> Harpoon</a:t>
            </a:r>
            <a:endParaRPr lang="en-US" sz="2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4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05" y="89647"/>
            <a:ext cx="8553584" cy="1143000"/>
          </a:xfrm>
        </p:spPr>
        <p:txBody>
          <a:bodyPr/>
          <a:lstStyle/>
          <a:p>
            <a:r>
              <a:rPr lang="en-US" sz="4400" dirty="0" smtClean="0"/>
              <a:t>Social Structure and Culture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05" y="1054066"/>
            <a:ext cx="8752043" cy="5632794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</a:pPr>
            <a:r>
              <a:rPr lang="en-US" sz="2800" b="1" dirty="0" smtClean="0"/>
              <a:t>Patrilineal society</a:t>
            </a:r>
          </a:p>
          <a:p>
            <a:pPr>
              <a:spcBef>
                <a:spcPts val="1400"/>
              </a:spcBef>
            </a:pPr>
            <a:r>
              <a:rPr lang="en-US" sz="2800" b="1" dirty="0" smtClean="0"/>
              <a:t>Leader: older male – does not act as chief</a:t>
            </a:r>
          </a:p>
          <a:p>
            <a:pPr>
              <a:spcBef>
                <a:spcPts val="1400"/>
              </a:spcBef>
            </a:pPr>
            <a:r>
              <a:rPr lang="en-US" sz="2800" b="1" dirty="0" smtClean="0"/>
              <a:t>Decision making through long discussions</a:t>
            </a:r>
          </a:p>
          <a:p>
            <a:pPr>
              <a:spcBef>
                <a:spcPts val="1400"/>
              </a:spcBef>
            </a:pPr>
            <a:r>
              <a:rPr lang="en-US" sz="2800" b="1" dirty="0" smtClean="0"/>
              <a:t>No written laws</a:t>
            </a:r>
          </a:p>
          <a:p>
            <a:pPr>
              <a:spcBef>
                <a:spcPts val="1400"/>
              </a:spcBef>
            </a:pPr>
            <a:r>
              <a:rPr lang="en-US" sz="2800" b="1" dirty="0" smtClean="0"/>
              <a:t>Cooperative childcare </a:t>
            </a:r>
          </a:p>
          <a:p>
            <a:pPr>
              <a:spcBef>
                <a:spcPts val="1400"/>
              </a:spcBef>
            </a:pPr>
            <a:r>
              <a:rPr lang="en-US" sz="2800" b="1" dirty="0" smtClean="0"/>
              <a:t>Language: shared with Lese people, linguistic roots in southern Sudan</a:t>
            </a:r>
          </a:p>
          <a:p>
            <a:pPr>
              <a:spcBef>
                <a:spcPts val="1400"/>
              </a:spcBef>
            </a:pPr>
            <a:r>
              <a:rPr lang="en-US" sz="2800" b="1" dirty="0" smtClean="0"/>
              <a:t>Religion: not recorded – creation myths, legends of origin, traditions, human and supernatural social relations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511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60" y="277792"/>
            <a:ext cx="4450557" cy="3175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92" y="3592644"/>
            <a:ext cx="4938492" cy="30681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755312" y="892904"/>
            <a:ext cx="19573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Object D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453" y="4762156"/>
            <a:ext cx="18834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Object E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1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1"/>
            <a:ext cx="8489951" cy="1796142"/>
          </a:xfrm>
        </p:spPr>
        <p:txBody>
          <a:bodyPr/>
          <a:lstStyle/>
          <a:p>
            <a:r>
              <a:rPr lang="en-US" sz="3600" dirty="0" smtClean="0"/>
              <a:t>In your letter groups:</a:t>
            </a:r>
            <a:br>
              <a:rPr lang="en-US" sz="3600" dirty="0" smtClean="0"/>
            </a:br>
            <a:r>
              <a:rPr lang="en-US" sz="3600" dirty="0" smtClean="0"/>
              <a:t>Put </a:t>
            </a:r>
            <a:r>
              <a:rPr lang="en-US" sz="3600" dirty="0"/>
              <a:t>the following continents in order from </a:t>
            </a:r>
            <a:r>
              <a:rPr lang="en-US" sz="3600" i="1" dirty="0" smtClean="0"/>
              <a:t>largest </a:t>
            </a:r>
            <a:r>
              <a:rPr lang="en-US" sz="3600" dirty="0" smtClean="0"/>
              <a:t>to</a:t>
            </a:r>
            <a:r>
              <a:rPr lang="en-US" sz="3600" i="1" dirty="0" smtClean="0"/>
              <a:t> smallest </a:t>
            </a:r>
            <a:r>
              <a:rPr lang="en-US" sz="3600" dirty="0" smtClean="0"/>
              <a:t>(area)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36880"/>
            <a:ext cx="7232650" cy="5454212"/>
          </a:xfrm>
        </p:spPr>
        <p:txBody>
          <a:bodyPr/>
          <a:lstStyle/>
          <a:p>
            <a:pPr algn="ctr"/>
            <a:r>
              <a:rPr lang="en-US" sz="3200" b="1" dirty="0"/>
              <a:t>Europe</a:t>
            </a:r>
          </a:p>
          <a:p>
            <a:pPr algn="ctr"/>
            <a:r>
              <a:rPr lang="en-US" sz="3200" b="1" dirty="0"/>
              <a:t>Australia</a:t>
            </a:r>
          </a:p>
          <a:p>
            <a:pPr algn="ctr"/>
            <a:r>
              <a:rPr lang="en-US" sz="3200" b="1" dirty="0"/>
              <a:t>North America</a:t>
            </a:r>
          </a:p>
          <a:p>
            <a:pPr algn="ctr"/>
            <a:r>
              <a:rPr lang="en-US" sz="3200" b="1" dirty="0"/>
              <a:t>South America</a:t>
            </a:r>
          </a:p>
          <a:p>
            <a:pPr algn="ctr"/>
            <a:r>
              <a:rPr lang="en-US" sz="3200" b="1" dirty="0"/>
              <a:t>Africa</a:t>
            </a:r>
          </a:p>
          <a:p>
            <a:pPr algn="ctr"/>
            <a:r>
              <a:rPr lang="en-US" sz="3200" b="1" dirty="0"/>
              <a:t>Antarctica </a:t>
            </a:r>
          </a:p>
          <a:p>
            <a:pPr algn="ctr"/>
            <a:r>
              <a:rPr lang="en-US" sz="3200" b="1" dirty="0"/>
              <a:t>Asia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1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0"/>
            <a:ext cx="7583488" cy="103414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Alain </a:t>
            </a:r>
            <a:r>
              <a:rPr lang="en-US" dirty="0" err="1" smtClean="0">
                <a:solidFill>
                  <a:srgbClr val="FFFFFF"/>
                </a:solidFill>
              </a:rPr>
              <a:t>Mabanckou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7688" y="886866"/>
            <a:ext cx="8510646" cy="3613954"/>
          </a:xfrm>
        </p:spPr>
        <p:txBody>
          <a:bodyPr numCol="2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800" b="1" dirty="0" smtClean="0"/>
              <a:t>Born 1966 in Democratic Republic of the Congo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/>
              <a:t>Poet, novelist, journalist, and academic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/>
              <a:t>Studied in France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/>
              <a:t>One of most successful </a:t>
            </a:r>
            <a:r>
              <a:rPr lang="en-US" sz="2800" b="1" dirty="0" err="1" smtClean="0"/>
              <a:t>Franophone</a:t>
            </a:r>
            <a:r>
              <a:rPr lang="en-US" sz="2800" b="1" dirty="0" smtClean="0"/>
              <a:t> authors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/>
              <a:t>2006-presesnt: UCLA professor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88" y="4191000"/>
            <a:ext cx="4172858" cy="2503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144" y="3225901"/>
            <a:ext cx="2258762" cy="3468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29906" y="3729335"/>
            <a:ext cx="1914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FFFF"/>
                </a:solidFill>
              </a:rPr>
              <a:t>Tomorrow I’ll Be Twenty </a:t>
            </a:r>
            <a:r>
              <a:rPr lang="en-US" sz="2400" b="1" dirty="0" smtClean="0">
                <a:solidFill>
                  <a:srgbClr val="FFFFFF"/>
                </a:solidFill>
              </a:rPr>
              <a:t>(2013)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5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48385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In your letter groups:</a:t>
            </a:r>
            <a:br>
              <a:rPr lang="en-US" sz="3600" dirty="0" smtClean="0"/>
            </a:br>
            <a:r>
              <a:rPr lang="en-US" sz="3600" dirty="0" smtClean="0"/>
              <a:t>Put the following continents in order from </a:t>
            </a:r>
            <a:r>
              <a:rPr lang="en-US" sz="3600" i="1" dirty="0" smtClean="0"/>
              <a:t>most </a:t>
            </a:r>
            <a:r>
              <a:rPr lang="en-US" sz="3600" dirty="0" smtClean="0"/>
              <a:t>to </a:t>
            </a:r>
            <a:r>
              <a:rPr lang="en-US" sz="3600" i="1" dirty="0" smtClean="0"/>
              <a:t>least</a:t>
            </a:r>
            <a:r>
              <a:rPr lang="en-US" sz="3600" dirty="0" smtClean="0"/>
              <a:t> populous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746124"/>
            <a:ext cx="7232650" cy="531029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Europe</a:t>
            </a:r>
          </a:p>
          <a:p>
            <a:pPr algn="ctr"/>
            <a:r>
              <a:rPr lang="en-US" sz="3200" b="1" dirty="0" smtClean="0"/>
              <a:t>Australia</a:t>
            </a:r>
          </a:p>
          <a:p>
            <a:pPr algn="ctr"/>
            <a:r>
              <a:rPr lang="en-US" sz="3200" b="1" dirty="0" smtClean="0"/>
              <a:t>North America</a:t>
            </a:r>
          </a:p>
          <a:p>
            <a:pPr algn="ctr"/>
            <a:r>
              <a:rPr lang="en-US" sz="3200" b="1" dirty="0" smtClean="0"/>
              <a:t>South America</a:t>
            </a:r>
          </a:p>
          <a:p>
            <a:pPr algn="ctr"/>
            <a:r>
              <a:rPr lang="en-US" sz="3200" b="1" dirty="0" smtClean="0"/>
              <a:t>Africa</a:t>
            </a:r>
          </a:p>
          <a:p>
            <a:pPr algn="ctr"/>
            <a:r>
              <a:rPr lang="en-US" sz="3200" b="1" dirty="0" smtClean="0"/>
              <a:t>Antarctica </a:t>
            </a:r>
          </a:p>
          <a:p>
            <a:pPr algn="ctr"/>
            <a:r>
              <a:rPr lang="en-US" sz="3200" b="1" dirty="0" smtClean="0"/>
              <a:t>Asia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6370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48385"/>
            <a:ext cx="7583488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continents in order from </a:t>
            </a:r>
            <a:r>
              <a:rPr lang="en-US" sz="3600" i="1" dirty="0" smtClean="0"/>
              <a:t>largest </a:t>
            </a:r>
            <a:r>
              <a:rPr lang="en-US" sz="3600" dirty="0" smtClean="0"/>
              <a:t>to</a:t>
            </a:r>
            <a:r>
              <a:rPr lang="en-US" sz="3600" i="1" dirty="0" smtClean="0"/>
              <a:t> smallest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47701"/>
            <a:ext cx="7232650" cy="5310299"/>
          </a:xfrm>
        </p:spPr>
        <p:txBody>
          <a:bodyPr>
            <a:noAutofit/>
          </a:bodyPr>
          <a:lstStyle/>
          <a:p>
            <a:r>
              <a:rPr lang="en-US" sz="3200" b="1" dirty="0"/>
              <a:t>Asia – 16,920,000 mi^2</a:t>
            </a:r>
          </a:p>
          <a:p>
            <a:r>
              <a:rPr lang="en-US" sz="3200" b="1" dirty="0"/>
              <a:t>Africa – 11,730,000 mi^2</a:t>
            </a:r>
          </a:p>
          <a:p>
            <a:r>
              <a:rPr lang="en-US" sz="3200" b="1" dirty="0"/>
              <a:t>North America – 9,460,00 mi^</a:t>
            </a:r>
            <a:r>
              <a:rPr lang="en-US" sz="3200" b="1" dirty="0" smtClean="0"/>
              <a:t>2</a:t>
            </a:r>
          </a:p>
          <a:p>
            <a:r>
              <a:rPr lang="en-US" sz="3200" b="1" dirty="0"/>
              <a:t>South America – 6,890,000 mi^2</a:t>
            </a:r>
          </a:p>
          <a:p>
            <a:r>
              <a:rPr lang="en-US" sz="3200" b="1" dirty="0"/>
              <a:t>Antarctica – 5,300,000 mi^</a:t>
            </a:r>
            <a:r>
              <a:rPr lang="en-US" sz="3200" b="1" dirty="0" smtClean="0"/>
              <a:t>2</a:t>
            </a:r>
          </a:p>
          <a:p>
            <a:r>
              <a:rPr lang="en-US" sz="3200" b="1" dirty="0" smtClean="0"/>
              <a:t>Europe – 3,930,000 mi^2</a:t>
            </a:r>
          </a:p>
          <a:p>
            <a:r>
              <a:rPr lang="en-US" sz="3200" b="1" dirty="0" smtClean="0"/>
              <a:t>Australia – 3,478,200 mi^2</a:t>
            </a:r>
          </a:p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70988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60788"/>
            <a:ext cx="7583488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continents </a:t>
            </a:r>
            <a:r>
              <a:rPr lang="en-US" sz="3600" dirty="0"/>
              <a:t>in order from </a:t>
            </a:r>
            <a:r>
              <a:rPr lang="en-US" sz="3600" i="1" dirty="0" smtClean="0"/>
              <a:t>most </a:t>
            </a:r>
            <a:r>
              <a:rPr lang="en-US" sz="3600" dirty="0" smtClean="0"/>
              <a:t>to</a:t>
            </a:r>
            <a:r>
              <a:rPr lang="en-US" sz="3600" i="1" dirty="0" smtClean="0"/>
              <a:t> least </a:t>
            </a:r>
            <a:r>
              <a:rPr lang="en-US" sz="3600" dirty="0" smtClean="0"/>
              <a:t>populous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458299"/>
            <a:ext cx="7232650" cy="5454212"/>
          </a:xfrm>
        </p:spPr>
        <p:txBody>
          <a:bodyPr>
            <a:normAutofit/>
          </a:bodyPr>
          <a:lstStyle/>
          <a:p>
            <a:r>
              <a:rPr lang="en-US" sz="3200" b="1" dirty="0"/>
              <a:t>Asia – 4,164,252,000</a:t>
            </a:r>
            <a:endParaRPr lang="en-US" sz="3200" dirty="0"/>
          </a:p>
          <a:p>
            <a:r>
              <a:rPr lang="en-US" sz="3200" b="1" dirty="0"/>
              <a:t>Africa – </a:t>
            </a:r>
            <a:r>
              <a:rPr lang="en-US" sz="3200" b="1" dirty="0" smtClean="0"/>
              <a:t>1,022,234,000</a:t>
            </a:r>
          </a:p>
          <a:p>
            <a:r>
              <a:rPr lang="en-US" sz="3200" b="1" dirty="0"/>
              <a:t>Europe – 738,199,000</a:t>
            </a:r>
          </a:p>
          <a:p>
            <a:r>
              <a:rPr lang="en-US" sz="3200" b="1" dirty="0"/>
              <a:t>North America – 542,056,000</a:t>
            </a:r>
          </a:p>
          <a:p>
            <a:r>
              <a:rPr lang="en-US" sz="3200" b="1" dirty="0"/>
              <a:t>South America – </a:t>
            </a:r>
            <a:r>
              <a:rPr lang="en-US" sz="3200" b="1" dirty="0" smtClean="0"/>
              <a:t>392,555,000</a:t>
            </a:r>
            <a:endParaRPr lang="en-US" sz="3200" b="1" dirty="0"/>
          </a:p>
          <a:p>
            <a:r>
              <a:rPr lang="en-US" sz="3200" b="1" dirty="0" smtClean="0"/>
              <a:t>Australia – 29,127,000</a:t>
            </a:r>
            <a:endParaRPr lang="en-US" sz="3200" b="1" dirty="0"/>
          </a:p>
          <a:p>
            <a:r>
              <a:rPr lang="en-US" sz="3200" b="1" dirty="0" smtClean="0"/>
              <a:t>Antarctica – 4,490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8716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9144000" cy="46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9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5" y="416687"/>
            <a:ext cx="8856383" cy="577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4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55" y="1190539"/>
            <a:ext cx="8961045" cy="48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2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0"/>
            <a:ext cx="7360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8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1</TotalTime>
  <Words>339</Words>
  <Application>Microsoft Macintosh PowerPoint</Application>
  <PresentationFormat>On-screen Show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Summer</vt:lpstr>
      <vt:lpstr>Central and Eastern Africa:</vt:lpstr>
      <vt:lpstr>In your letter groups: Put the following continents in order from largest to smallest (area)</vt:lpstr>
      <vt:lpstr>In your letter groups: Put the following continents in order from most to least populous</vt:lpstr>
      <vt:lpstr>The continents in order from largest to smallest</vt:lpstr>
      <vt:lpstr>The continents in order from most to least populous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Efé People</vt:lpstr>
      <vt:lpstr>PowerPoint Presentation</vt:lpstr>
      <vt:lpstr>PowerPoint Presentation</vt:lpstr>
      <vt:lpstr>Efé People</vt:lpstr>
      <vt:lpstr>PowerPoint Presentation</vt:lpstr>
      <vt:lpstr>Food Supply and Economy</vt:lpstr>
      <vt:lpstr>Social Structure and Culture</vt:lpstr>
      <vt:lpstr>PowerPoint Presentation</vt:lpstr>
      <vt:lpstr>Alain Mabanckou</vt:lpstr>
    </vt:vector>
  </TitlesOfParts>
  <Company>Haverford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and Eastern Africa:</dc:title>
  <dc:creator>Emily Lipman</dc:creator>
  <cp:lastModifiedBy>Emily Lipman</cp:lastModifiedBy>
  <cp:revision>1</cp:revision>
  <dcterms:created xsi:type="dcterms:W3CDTF">2014-04-06T18:31:07Z</dcterms:created>
  <dcterms:modified xsi:type="dcterms:W3CDTF">2014-04-06T18:32:19Z</dcterms:modified>
</cp:coreProperties>
</file>